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4720" autoAdjust="0"/>
  </p:normalViewPr>
  <p:slideViewPr>
    <p:cSldViewPr snapToGrid="0">
      <p:cViewPr varScale="1">
        <p:scale>
          <a:sx n="81" d="100"/>
          <a:sy n="81" d="100"/>
        </p:scale>
        <p:origin x="768" y="96"/>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2/17/2022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2/17/2022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hyperlink" Target="https://adminfinance.okstate.edu/uac/student-org-info.html"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hyperlink" Target="https://adminfinance.okstate.edu/uac/student-org-info.html"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mailto:Campuslife@okstate.edu" TargetMode="External"/><Relationship Id="rId4" Type="http://schemas.openxmlformats.org/officeDocument/2006/relationships/hyperlink" Target="https://adminfinance.okstate.edu/uac/student-org-info.html"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4.png"/><Relationship Id="rId5" Type="http://schemas.openxmlformats.org/officeDocument/2006/relationships/hyperlink" Target="https://adminfinance.okstate.edu/uac/student-org-info.html" TargetMode="External"/><Relationship Id="rId4" Type="http://schemas.openxmlformats.org/officeDocument/2006/relationships/hyperlink" Target="mailto:campuslife@okstate.edu"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4.png"/><Relationship Id="rId4" Type="http://schemas.openxmlformats.org/officeDocument/2006/relationships/hyperlink" Target="https://adminfinance.okstate.edu/uac/student-org-info.html"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4.png"/><Relationship Id="rId5" Type="http://schemas.openxmlformats.org/officeDocument/2006/relationships/hyperlink" Target="mailto:Campuslife@okstate.edu" TargetMode="External"/><Relationship Id="rId4" Type="http://schemas.openxmlformats.org/officeDocument/2006/relationships/hyperlink" Target="https://adminfinance.okstate.edu/uac/student-org-info.htm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hyperlink" Target="mailto:campuslife@okstate.edu"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hyperlink" Target="https://campuslink.okstate.edu/submitter/form/start/4848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Treasurer’s Training Presentation</a:t>
            </a:r>
            <a:endParaRPr lang="en-US" dirty="0"/>
          </a:p>
        </p:txBody>
      </p:sp>
      <p:sp>
        <p:nvSpPr>
          <p:cNvPr id="3" name="Subtitle 2"/>
          <p:cNvSpPr>
            <a:spLocks noGrp="1"/>
          </p:cNvSpPr>
          <p:nvPr>
            <p:ph type="subTitle" idx="1"/>
          </p:nvPr>
        </p:nvSpPr>
        <p:spPr/>
        <p:txBody>
          <a:bodyPr/>
          <a:lstStyle/>
          <a:p>
            <a:r>
              <a:rPr lang="en-US" dirty="0" smtClean="0"/>
              <a:t>For Oklahoma </a:t>
            </a:r>
            <a:r>
              <a:rPr lang="en-US" dirty="0"/>
              <a:t>State University</a:t>
            </a:r>
            <a:r>
              <a:rPr lang="en-US" dirty="0" smtClean="0"/>
              <a:t> student organization Treasurers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3538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Accounting Forms </a:t>
            </a:r>
          </a:p>
        </p:txBody>
      </p:sp>
      <p:sp>
        <p:nvSpPr>
          <p:cNvPr id="3" name="Content Placeholder 2"/>
          <p:cNvSpPr>
            <a:spLocks noGrp="1"/>
          </p:cNvSpPr>
          <p:nvPr>
            <p:ph idx="1"/>
          </p:nvPr>
        </p:nvSpPr>
        <p:spPr/>
        <p:txBody>
          <a:bodyPr>
            <a:normAutofit/>
          </a:bodyPr>
          <a:lstStyle/>
          <a:p>
            <a:pPr marL="0" indent="0">
              <a:buNone/>
            </a:pPr>
            <a:r>
              <a:rPr lang="en-US" b="1" dirty="0" smtClean="0"/>
              <a:t>*Treasurers </a:t>
            </a:r>
            <a:r>
              <a:rPr lang="en-US" b="1" dirty="0"/>
              <a:t>need to keep copies of all financial documents </a:t>
            </a:r>
            <a:endParaRPr lang="en-US" b="1" dirty="0" smtClean="0"/>
          </a:p>
          <a:p>
            <a:pPr lvl="1"/>
            <a:r>
              <a:rPr lang="en-US" sz="2400" dirty="0" smtClean="0"/>
              <a:t>These </a:t>
            </a:r>
            <a:r>
              <a:rPr lang="en-US" sz="2400" dirty="0" smtClean="0"/>
              <a:t>include: </a:t>
            </a:r>
            <a:endParaRPr lang="en-US" sz="2400" dirty="0" smtClean="0"/>
          </a:p>
          <a:p>
            <a:pPr lvl="2"/>
            <a:r>
              <a:rPr lang="en-US" sz="2400" dirty="0" smtClean="0"/>
              <a:t>Receipts for purchases and deposits</a:t>
            </a:r>
          </a:p>
          <a:p>
            <a:pPr lvl="2"/>
            <a:r>
              <a:rPr lang="en-US" sz="2400" dirty="0"/>
              <a:t>I</a:t>
            </a:r>
            <a:r>
              <a:rPr lang="en-US" sz="2400" dirty="0" smtClean="0"/>
              <a:t>nvoices</a:t>
            </a:r>
            <a:endParaRPr lang="en-US" sz="2400" dirty="0"/>
          </a:p>
          <a:p>
            <a:pPr lvl="2"/>
            <a:r>
              <a:rPr lang="en-US" sz="2400" dirty="0" smtClean="0"/>
              <a:t>Accounting forms</a:t>
            </a:r>
          </a:p>
          <a:p>
            <a:pPr lvl="2"/>
            <a:r>
              <a:rPr lang="en-US" sz="2400" dirty="0" smtClean="0"/>
              <a:t>Accounting reports</a:t>
            </a:r>
          </a:p>
          <a:p>
            <a:pPr lvl="2"/>
            <a:r>
              <a:rPr lang="en-US" sz="2400" dirty="0" smtClean="0"/>
              <a:t>Requests </a:t>
            </a:r>
            <a:r>
              <a:rPr lang="en-US" sz="2400" dirty="0"/>
              <a:t>for </a:t>
            </a:r>
            <a:r>
              <a:rPr lang="en-US" sz="2400" dirty="0" smtClean="0"/>
              <a:t>money</a:t>
            </a:r>
          </a:p>
          <a:p>
            <a:pPr lvl="2"/>
            <a:r>
              <a:rPr lang="en-US" sz="2400" dirty="0" smtClean="0"/>
              <a:t>When in doubt – </a:t>
            </a:r>
            <a:r>
              <a:rPr lang="en-US" sz="2400" b="1" i="1" dirty="0" smtClean="0"/>
              <a:t>Keep it, scan it, or take a picture of it</a:t>
            </a:r>
            <a:endParaRPr lang="en-US" sz="2400" b="1" i="1"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2077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Accounting </a:t>
            </a:r>
            <a:r>
              <a:rPr lang="en-US" dirty="0" smtClean="0"/>
              <a:t>Forms  </a:t>
            </a:r>
            <a:endParaRPr lang="en-US" dirty="0"/>
          </a:p>
        </p:txBody>
      </p:sp>
      <p:sp>
        <p:nvSpPr>
          <p:cNvPr id="3" name="Content Placeholder 2"/>
          <p:cNvSpPr>
            <a:spLocks noGrp="1"/>
          </p:cNvSpPr>
          <p:nvPr>
            <p:ph idx="1"/>
          </p:nvPr>
        </p:nvSpPr>
        <p:spPr>
          <a:xfrm>
            <a:off x="680321" y="2211612"/>
            <a:ext cx="10254901" cy="4189188"/>
          </a:xfrm>
        </p:spPr>
        <p:txBody>
          <a:bodyPr>
            <a:normAutofit/>
          </a:bodyPr>
          <a:lstStyle/>
          <a:p>
            <a:r>
              <a:rPr lang="en-US" sz="2100" b="1" u="sng" dirty="0" smtClean="0"/>
              <a:t>Deposits </a:t>
            </a:r>
          </a:p>
          <a:p>
            <a:pPr lvl="1"/>
            <a:r>
              <a:rPr lang="en-US" sz="2100" dirty="0" smtClean="0"/>
              <a:t>Must </a:t>
            </a:r>
            <a:r>
              <a:rPr lang="en-US" sz="2100" dirty="0"/>
              <a:t>be made within 24 hours of receipt of </a:t>
            </a:r>
            <a:r>
              <a:rPr lang="en-US" sz="2100" dirty="0" smtClean="0"/>
              <a:t>funds</a:t>
            </a:r>
          </a:p>
          <a:p>
            <a:pPr lvl="1"/>
            <a:r>
              <a:rPr lang="en-US" sz="2100" dirty="0" smtClean="0"/>
              <a:t>Take a </a:t>
            </a:r>
            <a:r>
              <a:rPr lang="en-US" sz="2100" u="sng" dirty="0" smtClean="0"/>
              <a:t>Deposit Transmittal Form </a:t>
            </a:r>
            <a:r>
              <a:rPr lang="en-US" sz="2100" dirty="0" smtClean="0"/>
              <a:t>with the funds (cash or check) </a:t>
            </a:r>
            <a:r>
              <a:rPr lang="en-US" sz="2100" dirty="0"/>
              <a:t>to </a:t>
            </a:r>
            <a:r>
              <a:rPr lang="en-US" sz="2100" dirty="0" smtClean="0"/>
              <a:t>the Bursar’s </a:t>
            </a:r>
            <a:r>
              <a:rPr lang="en-US" sz="2100" dirty="0"/>
              <a:t>office in 113 Student </a:t>
            </a:r>
            <a:r>
              <a:rPr lang="en-US" sz="2100" dirty="0" smtClean="0"/>
              <a:t>Union</a:t>
            </a:r>
          </a:p>
          <a:p>
            <a:pPr lvl="1"/>
            <a:r>
              <a:rPr lang="en-US" sz="2100" dirty="0" smtClean="0"/>
              <a:t>The </a:t>
            </a:r>
            <a:r>
              <a:rPr lang="en-US" sz="2100" u="sng" dirty="0"/>
              <a:t>Deposit Transmittal Form </a:t>
            </a:r>
            <a:r>
              <a:rPr lang="en-US" sz="2100" dirty="0" smtClean="0"/>
              <a:t>can be found on the </a:t>
            </a:r>
            <a:r>
              <a:rPr lang="en-US" sz="2100" b="1" u="sng" dirty="0" smtClean="0">
                <a:hlinkClick r:id="rId4"/>
              </a:rPr>
              <a:t>OKSTATE Administration and </a:t>
            </a:r>
            <a:r>
              <a:rPr lang="en-US" sz="2100" b="1" u="sng" dirty="0">
                <a:hlinkClick r:id="rId4"/>
              </a:rPr>
              <a:t>Finance</a:t>
            </a:r>
            <a:r>
              <a:rPr lang="en-US" sz="2100" u="sng" dirty="0">
                <a:hlinkClick r:id="rId4"/>
              </a:rPr>
              <a:t> website </a:t>
            </a:r>
            <a:r>
              <a:rPr lang="en-US" sz="2100" u="sng" dirty="0" smtClean="0">
                <a:hlinkClick r:id="rId4"/>
              </a:rPr>
              <a:t>under the </a:t>
            </a:r>
            <a:r>
              <a:rPr lang="en-US" sz="2100" b="1" u="sng" dirty="0" smtClean="0">
                <a:hlinkClick r:id="rId4"/>
              </a:rPr>
              <a:t>Student Organization </a:t>
            </a:r>
            <a:r>
              <a:rPr lang="en-US" sz="2100" u="sng" dirty="0" smtClean="0">
                <a:hlinkClick r:id="rId4"/>
              </a:rPr>
              <a:t>tab.</a:t>
            </a:r>
            <a:endParaRPr lang="en-US" sz="2100" u="sng" dirty="0" smtClean="0"/>
          </a:p>
          <a:p>
            <a:pPr lvl="2"/>
            <a:r>
              <a:rPr lang="en-US" sz="2100" i="1" dirty="0" smtClean="0"/>
              <a:t>There are also </a:t>
            </a:r>
            <a:r>
              <a:rPr lang="en-US" sz="2100" i="1" u="sng" dirty="0"/>
              <a:t>Deposit Transmittal Form </a:t>
            </a:r>
            <a:r>
              <a:rPr lang="en-US" sz="2100" i="1" dirty="0" smtClean="0"/>
              <a:t>instructions on this website</a:t>
            </a:r>
          </a:p>
          <a:p>
            <a:pPr lvl="1"/>
            <a:r>
              <a:rPr lang="en-US" sz="2100" dirty="0" smtClean="0"/>
              <a:t>The form must show the </a:t>
            </a:r>
            <a:r>
              <a:rPr lang="en-US" sz="2100" dirty="0"/>
              <a:t>name </a:t>
            </a:r>
            <a:r>
              <a:rPr lang="en-US" sz="2100" dirty="0" smtClean="0"/>
              <a:t>of the student </a:t>
            </a:r>
            <a:r>
              <a:rPr lang="en-US" sz="2100" dirty="0"/>
              <a:t>organization, account number, phone number of treasurer and </a:t>
            </a:r>
            <a:r>
              <a:rPr lang="en-US" sz="2100" dirty="0" smtClean="0"/>
              <a:t>advisor </a:t>
            </a:r>
            <a:r>
              <a:rPr lang="en-US" sz="2100" dirty="0"/>
              <a:t>on </a:t>
            </a:r>
            <a:r>
              <a:rPr lang="en-US" sz="2100" dirty="0" smtClean="0"/>
              <a:t>the back </a:t>
            </a:r>
            <a:r>
              <a:rPr lang="en-US" sz="2100" dirty="0"/>
              <a:t>of </a:t>
            </a:r>
            <a:r>
              <a:rPr lang="en-US" sz="2100" dirty="0" smtClean="0"/>
              <a:t>all checks</a:t>
            </a:r>
          </a:p>
          <a:p>
            <a:pPr lvl="1"/>
            <a:r>
              <a:rPr lang="en-US" sz="2100" dirty="0" smtClean="0"/>
              <a:t>For cash deposits you must </a:t>
            </a:r>
            <a:r>
              <a:rPr lang="en-US" sz="2100" dirty="0"/>
              <a:t>include </a:t>
            </a:r>
            <a:r>
              <a:rPr lang="en-US" sz="2100" dirty="0" smtClean="0"/>
              <a:t>an adding </a:t>
            </a:r>
            <a:r>
              <a:rPr lang="en-US" sz="2100" dirty="0"/>
              <a:t>machine tape – </a:t>
            </a:r>
            <a:r>
              <a:rPr lang="en-US" sz="2100" i="1" dirty="0"/>
              <a:t>An adding machine is available to students in Leadership and Campus Life 211 SU</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47767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Accounting Forms </a:t>
            </a:r>
          </a:p>
        </p:txBody>
      </p:sp>
      <p:sp>
        <p:nvSpPr>
          <p:cNvPr id="3" name="Content Placeholder 2"/>
          <p:cNvSpPr>
            <a:spLocks noGrp="1"/>
          </p:cNvSpPr>
          <p:nvPr>
            <p:ph idx="1"/>
          </p:nvPr>
        </p:nvSpPr>
        <p:spPr>
          <a:xfrm>
            <a:off x="526093" y="2091848"/>
            <a:ext cx="9958192" cy="4409160"/>
          </a:xfrm>
        </p:spPr>
        <p:txBody>
          <a:bodyPr>
            <a:normAutofit fontScale="92500" lnSpcReduction="10000"/>
          </a:bodyPr>
          <a:lstStyle/>
          <a:p>
            <a:r>
              <a:rPr lang="en-US" u="sng" dirty="0"/>
              <a:t>Preparing Deposits </a:t>
            </a:r>
            <a:endParaRPr lang="en-US" u="sng" dirty="0" smtClean="0"/>
          </a:p>
          <a:p>
            <a:r>
              <a:rPr lang="en-US" sz="2000" u="sng" dirty="0" smtClean="0"/>
              <a:t>Checks</a:t>
            </a:r>
          </a:p>
          <a:p>
            <a:pPr lvl="1"/>
            <a:r>
              <a:rPr lang="en-US" dirty="0" smtClean="0"/>
              <a:t>Checks </a:t>
            </a:r>
            <a:r>
              <a:rPr lang="en-US" dirty="0"/>
              <a:t>and currency should be paper clipped with two adding machine tapes. </a:t>
            </a:r>
            <a:r>
              <a:rPr lang="en-US" i="1" dirty="0"/>
              <a:t>An adding machine is available to students in Leadership and Campus Life 211 </a:t>
            </a:r>
            <a:r>
              <a:rPr lang="en-US" i="1" dirty="0" smtClean="0"/>
              <a:t>SU</a:t>
            </a:r>
            <a:endParaRPr lang="en-US" dirty="0" smtClean="0"/>
          </a:p>
          <a:p>
            <a:pPr lvl="1"/>
            <a:r>
              <a:rPr lang="en-US" dirty="0" smtClean="0"/>
              <a:t>The </a:t>
            </a:r>
            <a:r>
              <a:rPr lang="en-US" dirty="0"/>
              <a:t>tapes should list each check and calculate the </a:t>
            </a:r>
            <a:r>
              <a:rPr lang="en-US" dirty="0" smtClean="0"/>
              <a:t>total</a:t>
            </a:r>
            <a:endParaRPr lang="en-US" dirty="0" smtClean="0"/>
          </a:p>
          <a:p>
            <a:pPr lvl="1"/>
            <a:r>
              <a:rPr lang="en-US" dirty="0" smtClean="0"/>
              <a:t>All </a:t>
            </a:r>
            <a:r>
              <a:rPr lang="en-US" dirty="0"/>
              <a:t>checks must be endorsed </a:t>
            </a:r>
            <a:r>
              <a:rPr lang="en-US" dirty="0" smtClean="0"/>
              <a:t>on the back as </a:t>
            </a:r>
            <a:r>
              <a:rPr lang="en-US" dirty="0"/>
              <a:t>follows: </a:t>
            </a:r>
            <a:r>
              <a:rPr lang="en-US" dirty="0" smtClean="0"/>
              <a:t>“</a:t>
            </a:r>
            <a:r>
              <a:rPr lang="en-US" i="1" dirty="0" smtClean="0"/>
              <a:t>For </a:t>
            </a:r>
            <a:r>
              <a:rPr lang="en-US" i="1" dirty="0"/>
              <a:t>Deposit </a:t>
            </a:r>
            <a:r>
              <a:rPr lang="en-US" i="1" dirty="0" smtClean="0"/>
              <a:t>Only, </a:t>
            </a:r>
            <a:r>
              <a:rPr lang="en-US" i="1" dirty="0"/>
              <a:t>Oklahoma State University Student Organization Name Account </a:t>
            </a:r>
            <a:r>
              <a:rPr lang="en-US" i="1" dirty="0" smtClean="0"/>
              <a:t>Number, </a:t>
            </a:r>
            <a:r>
              <a:rPr lang="en-US" i="1" dirty="0"/>
              <a:t>Treasurer’s Name Treasurer’s Phone Number Advisor’s Phone </a:t>
            </a:r>
            <a:r>
              <a:rPr lang="en-US" i="1" dirty="0" smtClean="0"/>
              <a:t>Number” </a:t>
            </a:r>
          </a:p>
          <a:p>
            <a:r>
              <a:rPr lang="en-US" sz="2000" u="sng" dirty="0" smtClean="0"/>
              <a:t>Cash </a:t>
            </a:r>
          </a:p>
          <a:p>
            <a:pPr lvl="1"/>
            <a:r>
              <a:rPr lang="en-US" dirty="0" smtClean="0"/>
              <a:t>Bills </a:t>
            </a:r>
            <a:r>
              <a:rPr lang="en-US" dirty="0"/>
              <a:t>should be bundled by placing a paper clip on the top left side with all bills facing up and in the same </a:t>
            </a:r>
            <a:r>
              <a:rPr lang="en-US" dirty="0" smtClean="0"/>
              <a:t>direction </a:t>
            </a:r>
            <a:endParaRPr lang="en-US" dirty="0" smtClean="0"/>
          </a:p>
          <a:p>
            <a:pPr lvl="1"/>
            <a:r>
              <a:rPr lang="en-US" dirty="0" smtClean="0"/>
              <a:t>Bills </a:t>
            </a:r>
            <a:r>
              <a:rPr lang="en-US" dirty="0"/>
              <a:t>should be bundled in these denominations: Ones ($25 Total) Fives ($100 Total) Tens ($100 Total) Twenties ($100 Total) Coins should be rolled when </a:t>
            </a:r>
            <a:r>
              <a:rPr lang="en-US" dirty="0" smtClean="0"/>
              <a:t>possible</a:t>
            </a:r>
          </a:p>
          <a:p>
            <a:pPr lvl="1"/>
            <a:r>
              <a:rPr lang="en-US" dirty="0"/>
              <a:t>For cash deposits you must include an adding machine </a:t>
            </a:r>
            <a:r>
              <a:rPr lang="en-US" dirty="0" smtClean="0"/>
              <a:t>tape </a:t>
            </a:r>
            <a:r>
              <a:rPr lang="en-US" dirty="0"/>
              <a:t>– </a:t>
            </a:r>
            <a:r>
              <a:rPr lang="en-US" i="1" dirty="0"/>
              <a:t>An adding machine is available to students in Leadership and Campus Life 211 SU</a:t>
            </a:r>
          </a:p>
          <a:p>
            <a:pPr lvl="1"/>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2322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Accounting Forms </a:t>
            </a:r>
          </a:p>
        </p:txBody>
      </p:sp>
      <p:sp>
        <p:nvSpPr>
          <p:cNvPr id="3" name="Content Placeholder 2"/>
          <p:cNvSpPr>
            <a:spLocks noGrp="1"/>
          </p:cNvSpPr>
          <p:nvPr>
            <p:ph idx="1"/>
          </p:nvPr>
        </p:nvSpPr>
        <p:spPr>
          <a:xfrm>
            <a:off x="517483" y="2192056"/>
            <a:ext cx="10142167" cy="4334004"/>
          </a:xfrm>
        </p:spPr>
        <p:txBody>
          <a:bodyPr>
            <a:normAutofit/>
          </a:bodyPr>
          <a:lstStyle/>
          <a:p>
            <a:r>
              <a:rPr lang="en-US" u="sng" dirty="0"/>
              <a:t>Disbursement Vouchers </a:t>
            </a:r>
            <a:endParaRPr lang="en-US" u="sng" dirty="0" smtClean="0"/>
          </a:p>
          <a:p>
            <a:pPr lvl="1"/>
            <a:r>
              <a:rPr lang="en-US" sz="2400" dirty="0" smtClean="0"/>
              <a:t>Disbursement </a:t>
            </a:r>
            <a:r>
              <a:rPr lang="en-US" sz="2400" dirty="0"/>
              <a:t>vouchers are available in University Accounting (303 Whitehurst) </a:t>
            </a:r>
            <a:r>
              <a:rPr lang="en-US" sz="2400" dirty="0" smtClean="0"/>
              <a:t>or on the </a:t>
            </a:r>
            <a:r>
              <a:rPr lang="en-US" sz="2400" b="1" u="sng" dirty="0">
                <a:hlinkClick r:id="rId4"/>
              </a:rPr>
              <a:t>OKSTATE Administration and Finance</a:t>
            </a:r>
            <a:r>
              <a:rPr lang="en-US" sz="2400" u="sng" dirty="0">
                <a:hlinkClick r:id="rId4"/>
              </a:rPr>
              <a:t> website under the </a:t>
            </a:r>
            <a:r>
              <a:rPr lang="en-US" sz="2400" b="1" u="sng" dirty="0">
                <a:hlinkClick r:id="rId4"/>
              </a:rPr>
              <a:t>Student Organization </a:t>
            </a:r>
            <a:r>
              <a:rPr lang="en-US" sz="2400" u="sng" dirty="0">
                <a:hlinkClick r:id="rId4"/>
              </a:rPr>
              <a:t>tab</a:t>
            </a:r>
            <a:r>
              <a:rPr lang="en-US" sz="2400" u="sng" dirty="0"/>
              <a:t>.</a:t>
            </a:r>
          </a:p>
          <a:p>
            <a:pPr lvl="1"/>
            <a:r>
              <a:rPr lang="en-US" sz="2400" dirty="0" smtClean="0"/>
              <a:t>To </a:t>
            </a:r>
            <a:r>
              <a:rPr lang="en-US" sz="2400" dirty="0"/>
              <a:t>reimburse a </a:t>
            </a:r>
            <a:r>
              <a:rPr lang="en-US" sz="2400" dirty="0" smtClean="0"/>
              <a:t>student or staff </a:t>
            </a:r>
            <a:r>
              <a:rPr lang="en-US" sz="2400" dirty="0"/>
              <a:t>you will need </a:t>
            </a:r>
            <a:r>
              <a:rPr lang="en-US" sz="2400" dirty="0" smtClean="0"/>
              <a:t>their Campus </a:t>
            </a:r>
            <a:r>
              <a:rPr lang="en-US" sz="2400" dirty="0"/>
              <a:t>Wide ID number (CWID) along with their legal name and address </a:t>
            </a:r>
            <a:endParaRPr lang="en-US" sz="2400" dirty="0" smtClean="0"/>
          </a:p>
          <a:p>
            <a:pPr lvl="1"/>
            <a:r>
              <a:rPr lang="en-US" sz="2400" dirty="0" smtClean="0"/>
              <a:t>To </a:t>
            </a:r>
            <a:r>
              <a:rPr lang="en-US" sz="2400" dirty="0"/>
              <a:t>pay a </a:t>
            </a:r>
            <a:r>
              <a:rPr lang="en-US" sz="2400" dirty="0" smtClean="0"/>
              <a:t>company, </a:t>
            </a:r>
            <a:r>
              <a:rPr lang="en-US" sz="2400" dirty="0"/>
              <a:t>OSU must have an FEI number (tax ID number) along with the name, address, and phone </a:t>
            </a:r>
            <a:r>
              <a:rPr lang="en-US" sz="2400" dirty="0" smtClean="0"/>
              <a:t>number. You can get this number from the company</a:t>
            </a:r>
          </a:p>
          <a:p>
            <a:pPr lvl="1"/>
            <a:r>
              <a:rPr lang="en-US" sz="2400" dirty="0" smtClean="0"/>
              <a:t>The </a:t>
            </a:r>
            <a:r>
              <a:rPr lang="en-US" sz="2400" dirty="0"/>
              <a:t>voucher must be signed by </a:t>
            </a:r>
            <a:r>
              <a:rPr lang="en-US" sz="2400" dirty="0" smtClean="0"/>
              <a:t>the Organization President, </a:t>
            </a:r>
            <a:r>
              <a:rPr lang="en-US" sz="2400" dirty="0"/>
              <a:t>or </a:t>
            </a:r>
            <a:r>
              <a:rPr lang="en-US" sz="2400" dirty="0" smtClean="0"/>
              <a:t>Treasurer, </a:t>
            </a:r>
            <a:r>
              <a:rPr lang="en-US" sz="2400" dirty="0"/>
              <a:t>and the Advisor</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66428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Accounting Forms </a:t>
            </a:r>
          </a:p>
        </p:txBody>
      </p:sp>
      <p:sp>
        <p:nvSpPr>
          <p:cNvPr id="3" name="Content Placeholder 2"/>
          <p:cNvSpPr>
            <a:spLocks noGrp="1"/>
          </p:cNvSpPr>
          <p:nvPr>
            <p:ph idx="1"/>
          </p:nvPr>
        </p:nvSpPr>
        <p:spPr>
          <a:xfrm>
            <a:off x="492431" y="2079322"/>
            <a:ext cx="10405213" cy="4446738"/>
          </a:xfrm>
        </p:spPr>
        <p:txBody>
          <a:bodyPr>
            <a:normAutofit/>
          </a:bodyPr>
          <a:lstStyle/>
          <a:p>
            <a:r>
              <a:rPr lang="en-US" u="sng" dirty="0"/>
              <a:t>Disbursement </a:t>
            </a:r>
            <a:r>
              <a:rPr lang="en-US" u="sng" dirty="0" smtClean="0"/>
              <a:t>Vouchers continued</a:t>
            </a:r>
            <a:r>
              <a:rPr lang="en-US" dirty="0" smtClean="0"/>
              <a:t>-</a:t>
            </a:r>
            <a:endParaRPr lang="en-US" dirty="0"/>
          </a:p>
          <a:p>
            <a:pPr lvl="1"/>
            <a:r>
              <a:rPr lang="en-US" sz="2400" dirty="0" smtClean="0"/>
              <a:t>You </a:t>
            </a:r>
            <a:r>
              <a:rPr lang="en-US" sz="2400" dirty="0"/>
              <a:t>must include an itemized receipt or invoice to be paid or </a:t>
            </a:r>
            <a:r>
              <a:rPr lang="en-US" sz="2400" dirty="0" smtClean="0"/>
              <a:t>reimbursed</a:t>
            </a:r>
          </a:p>
          <a:p>
            <a:pPr lvl="1"/>
            <a:r>
              <a:rPr lang="en-US" sz="2400" dirty="0" smtClean="0"/>
              <a:t>An </a:t>
            </a:r>
            <a:r>
              <a:rPr lang="en-US" sz="2400" dirty="0"/>
              <a:t>itemized original receipt must include the </a:t>
            </a:r>
            <a:r>
              <a:rPr lang="en-US" sz="2400" u="sng" dirty="0"/>
              <a:t>date</a:t>
            </a:r>
            <a:r>
              <a:rPr lang="en-US" sz="2400" dirty="0"/>
              <a:t> of the transaction, the </a:t>
            </a:r>
            <a:r>
              <a:rPr lang="en-US" sz="2400" u="sng" dirty="0"/>
              <a:t>amount spent</a:t>
            </a:r>
            <a:r>
              <a:rPr lang="en-US" sz="2400" dirty="0"/>
              <a:t>, the </a:t>
            </a:r>
            <a:r>
              <a:rPr lang="en-US" sz="2400" u="sng" dirty="0"/>
              <a:t>vendor name </a:t>
            </a:r>
            <a:r>
              <a:rPr lang="en-US" sz="2400" dirty="0"/>
              <a:t>and an </a:t>
            </a:r>
            <a:r>
              <a:rPr lang="en-US" sz="2400" u="sng" dirty="0"/>
              <a:t>itemized description of item(s) purchased </a:t>
            </a:r>
            <a:r>
              <a:rPr lang="en-US" sz="2400" dirty="0"/>
              <a:t>&amp; show </a:t>
            </a:r>
            <a:r>
              <a:rPr lang="en-US" sz="2400" u="sng" dirty="0"/>
              <a:t>proof of the </a:t>
            </a:r>
            <a:r>
              <a:rPr lang="en-US" sz="2400" u="sng" dirty="0" smtClean="0"/>
              <a:t>payment</a:t>
            </a:r>
          </a:p>
          <a:p>
            <a:pPr lvl="1"/>
            <a:r>
              <a:rPr lang="en-US" sz="2400" dirty="0" smtClean="0"/>
              <a:t>*If using a paper disbursement voucher, The </a:t>
            </a:r>
            <a:r>
              <a:rPr lang="en-US" sz="2400" dirty="0"/>
              <a:t>invoice to be paid is to be placed between the yellow and green copies of the voucher below the perforation </a:t>
            </a:r>
            <a:endParaRPr lang="en-US" sz="2400" dirty="0" smtClean="0"/>
          </a:p>
          <a:p>
            <a:pPr lvl="1"/>
            <a:r>
              <a:rPr lang="en-US" sz="2400" dirty="0" smtClean="0"/>
              <a:t>If </a:t>
            </a:r>
            <a:r>
              <a:rPr lang="en-US" sz="2400" dirty="0"/>
              <a:t>mailing a form to a vendor you must include </a:t>
            </a:r>
            <a:r>
              <a:rPr lang="en-US" sz="2400" dirty="0" smtClean="0"/>
              <a:t>an extra </a:t>
            </a:r>
            <a:r>
              <a:rPr lang="en-US" sz="2400" dirty="0"/>
              <a:t>copy and attach it to </a:t>
            </a:r>
            <a:r>
              <a:rPr lang="en-US" sz="2400" dirty="0" smtClean="0"/>
              <a:t>the green </a:t>
            </a:r>
            <a:r>
              <a:rPr lang="en-US" sz="2400" dirty="0"/>
              <a:t>copy of voucher</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6327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Accounting Forms </a:t>
            </a:r>
          </a:p>
        </p:txBody>
      </p:sp>
      <p:sp>
        <p:nvSpPr>
          <p:cNvPr id="3" name="Content Placeholder 2"/>
          <p:cNvSpPr>
            <a:spLocks noGrp="1"/>
          </p:cNvSpPr>
          <p:nvPr>
            <p:ph idx="1"/>
          </p:nvPr>
        </p:nvSpPr>
        <p:spPr>
          <a:xfrm>
            <a:off x="530009" y="2261717"/>
            <a:ext cx="9613861" cy="3599316"/>
          </a:xfrm>
        </p:spPr>
        <p:txBody>
          <a:bodyPr>
            <a:normAutofit/>
          </a:bodyPr>
          <a:lstStyle/>
          <a:p>
            <a:r>
              <a:rPr lang="en-US" sz="2600" u="sng" dirty="0"/>
              <a:t>Disbursement </a:t>
            </a:r>
            <a:r>
              <a:rPr lang="en-US" sz="2600" u="sng" dirty="0" smtClean="0"/>
              <a:t>Vouchers continued-</a:t>
            </a:r>
          </a:p>
          <a:p>
            <a:pPr lvl="1"/>
            <a:r>
              <a:rPr lang="en-US" sz="2600" dirty="0" smtClean="0"/>
              <a:t>A check should </a:t>
            </a:r>
            <a:r>
              <a:rPr lang="en-US" sz="2600" dirty="0"/>
              <a:t>be </a:t>
            </a:r>
            <a:r>
              <a:rPr lang="en-US" sz="2600" dirty="0" smtClean="0"/>
              <a:t>issued by mail </a:t>
            </a:r>
            <a:r>
              <a:rPr lang="en-US" sz="2600" dirty="0"/>
              <a:t>within 2 weeks after being approved for payment by University Accounting </a:t>
            </a:r>
            <a:r>
              <a:rPr lang="en-US" sz="2600" dirty="0" smtClean="0"/>
              <a:t> </a:t>
            </a:r>
          </a:p>
          <a:p>
            <a:pPr lvl="1"/>
            <a:r>
              <a:rPr lang="en-US" sz="2600" dirty="0" smtClean="0"/>
              <a:t>The Treasurer </a:t>
            </a:r>
            <a:r>
              <a:rPr lang="en-US" sz="2600" dirty="0"/>
              <a:t>will need to keep </a:t>
            </a:r>
            <a:r>
              <a:rPr lang="en-US" sz="2600" dirty="0" smtClean="0"/>
              <a:t>copies </a:t>
            </a:r>
            <a:r>
              <a:rPr lang="en-US" sz="2600" dirty="0"/>
              <a:t>of the disbursement vouchers to reconcile with </a:t>
            </a:r>
            <a:r>
              <a:rPr lang="en-US" sz="2600" dirty="0" smtClean="0"/>
              <a:t>the account’s reports  </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7755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Accounting Forms </a:t>
            </a:r>
          </a:p>
        </p:txBody>
      </p:sp>
      <p:sp>
        <p:nvSpPr>
          <p:cNvPr id="3" name="Content Placeholder 2"/>
          <p:cNvSpPr>
            <a:spLocks noGrp="1"/>
          </p:cNvSpPr>
          <p:nvPr>
            <p:ph idx="1"/>
          </p:nvPr>
        </p:nvSpPr>
        <p:spPr>
          <a:xfrm>
            <a:off x="680321" y="2336872"/>
            <a:ext cx="10117115" cy="4126557"/>
          </a:xfrm>
        </p:spPr>
        <p:txBody>
          <a:bodyPr>
            <a:noAutofit/>
          </a:bodyPr>
          <a:lstStyle/>
          <a:p>
            <a:r>
              <a:rPr lang="en-US" u="sng" dirty="0"/>
              <a:t>Campus Vendor </a:t>
            </a:r>
            <a:r>
              <a:rPr lang="en-US" u="sng" dirty="0" smtClean="0"/>
              <a:t>Invoices (CVIs) </a:t>
            </a:r>
          </a:p>
          <a:p>
            <a:pPr lvl="1"/>
            <a:r>
              <a:rPr lang="en-US" sz="2400" dirty="0" smtClean="0"/>
              <a:t>Campus </a:t>
            </a:r>
            <a:r>
              <a:rPr lang="en-US" sz="2400" dirty="0"/>
              <a:t>Vendor Invoices or CVI’s are used for on campus </a:t>
            </a:r>
            <a:r>
              <a:rPr lang="en-US" sz="2400" dirty="0" smtClean="0"/>
              <a:t>purchases </a:t>
            </a:r>
          </a:p>
          <a:p>
            <a:pPr lvl="1"/>
            <a:r>
              <a:rPr lang="en-US" sz="2400" dirty="0" smtClean="0"/>
              <a:t>These </a:t>
            </a:r>
            <a:r>
              <a:rPr lang="en-US" sz="2400" dirty="0"/>
              <a:t>purchases include items at the University Store, T</a:t>
            </a:r>
            <a:r>
              <a:rPr lang="en-US" sz="2400" dirty="0" smtClean="0"/>
              <a:t>ransportation services, Catering</a:t>
            </a:r>
            <a:r>
              <a:rPr lang="en-US" sz="2400" dirty="0"/>
              <a:t>, Student Union Meeting and Conference Services</a:t>
            </a:r>
            <a:r>
              <a:rPr lang="en-US" sz="2400" dirty="0" smtClean="0"/>
              <a:t>. </a:t>
            </a:r>
          </a:p>
          <a:p>
            <a:pPr lvl="1"/>
            <a:r>
              <a:rPr lang="en-US" sz="2400" dirty="0" smtClean="0"/>
              <a:t>The </a:t>
            </a:r>
            <a:r>
              <a:rPr lang="en-US" sz="2400" dirty="0"/>
              <a:t>OSU department will charge the student organization through the CVI (DO NOT use </a:t>
            </a:r>
            <a:r>
              <a:rPr lang="en-US" sz="2400" dirty="0" smtClean="0"/>
              <a:t>a disbursement </a:t>
            </a:r>
            <a:r>
              <a:rPr lang="en-US" sz="2400" dirty="0"/>
              <a:t>voucher) </a:t>
            </a:r>
            <a:endParaRPr lang="en-US" sz="2400" dirty="0" smtClean="0"/>
          </a:p>
          <a:p>
            <a:pPr lvl="1"/>
            <a:r>
              <a:rPr lang="en-US" sz="2400" dirty="0" smtClean="0"/>
              <a:t>A </a:t>
            </a:r>
            <a:r>
              <a:rPr lang="en-US" sz="2400" dirty="0"/>
              <a:t>copy of the CVI will be provided for your records. </a:t>
            </a:r>
            <a:r>
              <a:rPr lang="en-US" sz="2400" i="1" dirty="0" smtClean="0"/>
              <a:t>These are usually sent to the advisor by campus mail and are usually on pink paper</a:t>
            </a:r>
            <a:endParaRPr lang="en-US" sz="2400" i="1"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6857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Accounting Forms </a:t>
            </a:r>
          </a:p>
        </p:txBody>
      </p:sp>
      <p:sp>
        <p:nvSpPr>
          <p:cNvPr id="3" name="Content Placeholder 2"/>
          <p:cNvSpPr>
            <a:spLocks noGrp="1"/>
          </p:cNvSpPr>
          <p:nvPr>
            <p:ph idx="1"/>
          </p:nvPr>
        </p:nvSpPr>
        <p:spPr>
          <a:xfrm>
            <a:off x="680321" y="2116900"/>
            <a:ext cx="10330057" cy="4421686"/>
          </a:xfrm>
        </p:spPr>
        <p:txBody>
          <a:bodyPr>
            <a:noAutofit/>
          </a:bodyPr>
          <a:lstStyle/>
          <a:p>
            <a:r>
              <a:rPr lang="en-US" sz="2600" dirty="0" smtClean="0"/>
              <a:t>Purchasing </a:t>
            </a:r>
            <a:r>
              <a:rPr lang="en-US" sz="2600" dirty="0"/>
              <a:t>Gift </a:t>
            </a:r>
            <a:r>
              <a:rPr lang="en-US" sz="2600" dirty="0" smtClean="0"/>
              <a:t>Cards</a:t>
            </a:r>
          </a:p>
          <a:p>
            <a:pPr lvl="1"/>
            <a:r>
              <a:rPr lang="en-US" sz="2400" dirty="0" smtClean="0"/>
              <a:t>Organizations </a:t>
            </a:r>
            <a:r>
              <a:rPr lang="en-US" sz="2400" dirty="0"/>
              <a:t>can spend a </a:t>
            </a:r>
            <a:r>
              <a:rPr lang="en-US" sz="2400" u="sng" dirty="0"/>
              <a:t>maximum amount of $25 per gift card </a:t>
            </a:r>
            <a:endParaRPr lang="en-US" sz="2400" u="sng" dirty="0" smtClean="0"/>
          </a:p>
          <a:p>
            <a:pPr lvl="1"/>
            <a:r>
              <a:rPr lang="en-US" sz="2400" dirty="0" smtClean="0"/>
              <a:t>Groups </a:t>
            </a:r>
            <a:r>
              <a:rPr lang="en-US" sz="2400" dirty="0"/>
              <a:t>are </a:t>
            </a:r>
            <a:r>
              <a:rPr lang="en-US" sz="2400" u="sng" dirty="0"/>
              <a:t>limited to $250 for all gift cards </a:t>
            </a:r>
            <a:endParaRPr lang="en-US" sz="2400" u="sng" dirty="0" smtClean="0"/>
          </a:p>
          <a:p>
            <a:pPr lvl="1"/>
            <a:r>
              <a:rPr lang="en-US" sz="2400" dirty="0" smtClean="0"/>
              <a:t>Organizations </a:t>
            </a:r>
            <a:r>
              <a:rPr lang="en-US" sz="2400" dirty="0"/>
              <a:t>need to keep a </a:t>
            </a:r>
            <a:r>
              <a:rPr lang="en-US" sz="2400" u="sng" dirty="0"/>
              <a:t>log</a:t>
            </a:r>
            <a:r>
              <a:rPr lang="en-US" sz="2400" dirty="0"/>
              <a:t> with the name, address, CWID, and the amount of the gift card for each recipient </a:t>
            </a:r>
            <a:endParaRPr lang="en-US" sz="2400" dirty="0" smtClean="0"/>
          </a:p>
          <a:p>
            <a:pPr lvl="1"/>
            <a:r>
              <a:rPr lang="en-US" sz="2400" dirty="0" smtClean="0"/>
              <a:t>The gift card log is available on the </a:t>
            </a:r>
            <a:r>
              <a:rPr lang="en-US" sz="2400" b="1" u="sng" dirty="0"/>
              <a:t>OKSTATE Administration and Finance</a:t>
            </a:r>
            <a:r>
              <a:rPr lang="en-US" sz="2400" u="sng" dirty="0"/>
              <a:t> website under the </a:t>
            </a:r>
            <a:r>
              <a:rPr lang="en-US" sz="2400" b="1" u="sng" dirty="0"/>
              <a:t>Student Organization </a:t>
            </a:r>
            <a:r>
              <a:rPr lang="en-US" sz="2400" u="sng" dirty="0"/>
              <a:t>tab</a:t>
            </a:r>
            <a:r>
              <a:rPr lang="en-US" sz="2400" u="sng" dirty="0" smtClean="0"/>
              <a:t>.</a:t>
            </a:r>
            <a:endParaRPr lang="en-US" sz="2400" dirty="0" smtClean="0"/>
          </a:p>
          <a:p>
            <a:pPr lvl="1"/>
            <a:r>
              <a:rPr lang="en-US" sz="2400" dirty="0" smtClean="0"/>
              <a:t>Each </a:t>
            </a:r>
            <a:r>
              <a:rPr lang="en-US" sz="2400" dirty="0"/>
              <a:t>gift card recipient must </a:t>
            </a:r>
            <a:r>
              <a:rPr lang="en-US" sz="2400" dirty="0" smtClean="0"/>
              <a:t>sign the log</a:t>
            </a:r>
          </a:p>
          <a:p>
            <a:pPr lvl="1"/>
            <a:r>
              <a:rPr lang="en-US" sz="2400" dirty="0" smtClean="0"/>
              <a:t>That </a:t>
            </a:r>
            <a:r>
              <a:rPr lang="en-US" sz="2400" dirty="0"/>
              <a:t>log must be attached to a disbursement </a:t>
            </a:r>
            <a:r>
              <a:rPr lang="en-US" sz="2400" dirty="0" smtClean="0"/>
              <a:t>voucher in order to be reimbursed</a:t>
            </a:r>
            <a:endParaRPr lang="en-US" sz="24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1692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Transfers</a:t>
            </a:r>
          </a:p>
        </p:txBody>
      </p:sp>
      <p:sp>
        <p:nvSpPr>
          <p:cNvPr id="3" name="Content Placeholder 2"/>
          <p:cNvSpPr>
            <a:spLocks noGrp="1"/>
          </p:cNvSpPr>
          <p:nvPr>
            <p:ph idx="1"/>
          </p:nvPr>
        </p:nvSpPr>
        <p:spPr>
          <a:xfrm>
            <a:off x="680321" y="2336872"/>
            <a:ext cx="9816490" cy="4201713"/>
          </a:xfrm>
        </p:spPr>
        <p:txBody>
          <a:bodyPr>
            <a:normAutofit/>
          </a:bodyPr>
          <a:lstStyle/>
          <a:p>
            <a:r>
              <a:rPr lang="en-US" dirty="0" smtClean="0"/>
              <a:t>Student </a:t>
            </a:r>
            <a:r>
              <a:rPr lang="en-US" dirty="0"/>
              <a:t>organizations may transfer funds to another student </a:t>
            </a:r>
            <a:r>
              <a:rPr lang="en-US" dirty="0" smtClean="0"/>
              <a:t>organization</a:t>
            </a:r>
          </a:p>
          <a:p>
            <a:r>
              <a:rPr lang="en-US" dirty="0" smtClean="0"/>
              <a:t>This is common if two or more student organizations are co-sponsoring or combining their money for a purchase or an event</a:t>
            </a:r>
          </a:p>
          <a:p>
            <a:r>
              <a:rPr lang="en-US" dirty="0" smtClean="0"/>
              <a:t>A </a:t>
            </a:r>
            <a:r>
              <a:rPr lang="en-US" dirty="0"/>
              <a:t>transfer memo needs </a:t>
            </a:r>
            <a:r>
              <a:rPr lang="en-US" dirty="0" smtClean="0"/>
              <a:t>to be sent to University Accounting and  include: the current </a:t>
            </a:r>
            <a:r>
              <a:rPr lang="en-US" dirty="0"/>
              <a:t>date, name and account number of student organization receiving funds and name and account number of student organization paying </a:t>
            </a:r>
            <a:r>
              <a:rPr lang="en-US" dirty="0" smtClean="0"/>
              <a:t>the funds</a:t>
            </a:r>
          </a:p>
          <a:p>
            <a:r>
              <a:rPr lang="en-US" dirty="0" smtClean="0"/>
              <a:t>The </a:t>
            </a:r>
            <a:r>
              <a:rPr lang="en-US" dirty="0"/>
              <a:t>memo must be signed by the organization president or treasurer and advisor </a:t>
            </a:r>
            <a:r>
              <a:rPr lang="en-US" dirty="0" smtClean="0"/>
              <a:t>transferring </a:t>
            </a:r>
            <a:r>
              <a:rPr lang="en-US" dirty="0"/>
              <a:t>the funds</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9532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Donations</a:t>
            </a:r>
          </a:p>
        </p:txBody>
      </p:sp>
      <p:sp>
        <p:nvSpPr>
          <p:cNvPr id="3" name="Content Placeholder 2"/>
          <p:cNvSpPr>
            <a:spLocks noGrp="1"/>
          </p:cNvSpPr>
          <p:nvPr>
            <p:ph idx="1"/>
          </p:nvPr>
        </p:nvSpPr>
        <p:spPr/>
        <p:txBody>
          <a:bodyPr/>
          <a:lstStyle/>
          <a:p>
            <a:r>
              <a:rPr lang="en-US" dirty="0" smtClean="0"/>
              <a:t>*Student organizations </a:t>
            </a:r>
            <a:r>
              <a:rPr lang="en-US" dirty="0"/>
              <a:t>receiving </a:t>
            </a:r>
            <a:r>
              <a:rPr lang="en-US" u="sng" dirty="0"/>
              <a:t>AFAP</a:t>
            </a:r>
            <a:r>
              <a:rPr lang="en-US" dirty="0"/>
              <a:t> funds </a:t>
            </a:r>
            <a:r>
              <a:rPr lang="en-US" u="sng" dirty="0" smtClean="0"/>
              <a:t>cannot </a:t>
            </a:r>
            <a:r>
              <a:rPr lang="en-US" u="sng" dirty="0"/>
              <a:t>use those funds to make a charitable </a:t>
            </a:r>
            <a:r>
              <a:rPr lang="en-US" u="sng" dirty="0" smtClean="0"/>
              <a:t>donation</a:t>
            </a:r>
            <a:endParaRPr lang="en-US" dirty="0" smtClean="0"/>
          </a:p>
          <a:p>
            <a:r>
              <a:rPr lang="en-US" dirty="0" smtClean="0"/>
              <a:t>A </a:t>
            </a:r>
            <a:r>
              <a:rPr lang="en-US" dirty="0"/>
              <a:t>disbursement voucher needs to be used to make a donation </a:t>
            </a:r>
            <a:endParaRPr lang="en-US" dirty="0" smtClean="0"/>
          </a:p>
          <a:p>
            <a:r>
              <a:rPr lang="en-US" dirty="0" smtClean="0"/>
              <a:t>Required documentation to attach to the voucher </a:t>
            </a:r>
            <a:r>
              <a:rPr lang="en-US" dirty="0"/>
              <a:t>includes a copy of the </a:t>
            </a:r>
            <a:r>
              <a:rPr lang="en-US" dirty="0" smtClean="0"/>
              <a:t>deposit receipt </a:t>
            </a:r>
            <a:r>
              <a:rPr lang="en-US" dirty="0"/>
              <a:t>showing </a:t>
            </a:r>
            <a:r>
              <a:rPr lang="en-US" dirty="0" smtClean="0"/>
              <a:t>that funds </a:t>
            </a:r>
            <a:r>
              <a:rPr lang="en-US" dirty="0"/>
              <a:t>were deposited into the account and a memo with </a:t>
            </a:r>
            <a:r>
              <a:rPr lang="en-US" dirty="0" smtClean="0"/>
              <a:t>the description</a:t>
            </a:r>
            <a:r>
              <a:rPr lang="en-US" dirty="0"/>
              <a:t>, </a:t>
            </a:r>
            <a:r>
              <a:rPr lang="en-US" dirty="0" smtClean="0"/>
              <a:t>name, </a:t>
            </a:r>
            <a:r>
              <a:rPr lang="en-US" dirty="0"/>
              <a:t>and address of </a:t>
            </a:r>
            <a:r>
              <a:rPr lang="en-US" dirty="0" smtClean="0"/>
              <a:t>the charity</a:t>
            </a:r>
          </a:p>
          <a:p>
            <a:r>
              <a:rPr lang="en-US" dirty="0" smtClean="0"/>
              <a:t>The </a:t>
            </a:r>
            <a:r>
              <a:rPr lang="en-US" dirty="0"/>
              <a:t>memo must be signed by the organization advisor</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553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a:xfrm>
            <a:off x="551145" y="2254684"/>
            <a:ext cx="10108504" cy="4246323"/>
          </a:xfrm>
        </p:spPr>
        <p:txBody>
          <a:bodyPr>
            <a:normAutofit lnSpcReduction="10000"/>
          </a:bodyPr>
          <a:lstStyle/>
          <a:p>
            <a:pPr marL="0" indent="0">
              <a:buNone/>
            </a:pPr>
            <a:r>
              <a:rPr lang="en-US" sz="3000" dirty="0" smtClean="0"/>
              <a:t>University Accounting</a:t>
            </a:r>
            <a:endParaRPr lang="en-US" sz="3000" dirty="0"/>
          </a:p>
          <a:p>
            <a:pPr marL="0" indent="0">
              <a:buNone/>
            </a:pPr>
            <a:r>
              <a:rPr lang="en-US" sz="3000" dirty="0" smtClean="0"/>
              <a:t>303 Whitehurst  405-744-5881</a:t>
            </a:r>
            <a:endParaRPr lang="en-US" sz="3000" dirty="0"/>
          </a:p>
          <a:p>
            <a:pPr marL="0" indent="0">
              <a:buNone/>
            </a:pPr>
            <a:endParaRPr lang="en-US" sz="3000" dirty="0" smtClean="0"/>
          </a:p>
          <a:p>
            <a:pPr marL="0" indent="0">
              <a:buNone/>
            </a:pPr>
            <a:r>
              <a:rPr lang="en-US" sz="3000" dirty="0" smtClean="0"/>
              <a:t>Or review the Treasurer’s Manual at </a:t>
            </a:r>
            <a:r>
              <a:rPr lang="en-US" sz="3000" dirty="0" smtClean="0">
                <a:hlinkClick r:id="rId4"/>
              </a:rPr>
              <a:t>https</a:t>
            </a:r>
            <a:r>
              <a:rPr lang="en-US" sz="3000" dirty="0">
                <a:hlinkClick r:id="rId4"/>
              </a:rPr>
              <a:t>://</a:t>
            </a:r>
            <a:r>
              <a:rPr lang="en-US" sz="3000" dirty="0" smtClean="0">
                <a:hlinkClick r:id="rId4"/>
              </a:rPr>
              <a:t>adminfinance.okstate.edu/uac/student-org-info.html</a:t>
            </a:r>
            <a:endParaRPr lang="en-US" sz="3000" dirty="0" smtClean="0"/>
          </a:p>
          <a:p>
            <a:pPr marL="0" indent="0">
              <a:buNone/>
            </a:pPr>
            <a:endParaRPr lang="en-US" sz="3000" dirty="0" smtClean="0"/>
          </a:p>
          <a:p>
            <a:pPr marL="0" indent="0">
              <a:buNone/>
            </a:pPr>
            <a:r>
              <a:rPr lang="en-US" sz="3000" dirty="0" smtClean="0"/>
              <a:t>Or contact </a:t>
            </a:r>
            <a:r>
              <a:rPr lang="en-US" sz="3000" dirty="0">
                <a:hlinkClick r:id="rId5"/>
              </a:rPr>
              <a:t>Campuslife@okstate.edu</a:t>
            </a:r>
            <a:r>
              <a:rPr lang="en-US" sz="3000" dirty="0"/>
              <a:t> for assistance</a:t>
            </a:r>
          </a:p>
          <a:p>
            <a:pPr marL="0" indent="0">
              <a:buNone/>
            </a:pPr>
            <a:r>
              <a:rPr lang="en-US" sz="3200" dirty="0" smtClean="0"/>
              <a:t> </a:t>
            </a:r>
            <a:endParaRPr lang="en-US" sz="3200" dirty="0"/>
          </a:p>
          <a:p>
            <a:pPr marL="0" indent="0">
              <a:buNone/>
            </a:pPr>
            <a:endParaRPr lang="en-US" sz="32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9468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Reports </a:t>
            </a:r>
          </a:p>
        </p:txBody>
      </p:sp>
      <p:sp>
        <p:nvSpPr>
          <p:cNvPr id="3" name="Content Placeholder 2"/>
          <p:cNvSpPr>
            <a:spLocks noGrp="1"/>
          </p:cNvSpPr>
          <p:nvPr>
            <p:ph idx="1"/>
          </p:nvPr>
        </p:nvSpPr>
        <p:spPr>
          <a:xfrm>
            <a:off x="680321" y="2192054"/>
            <a:ext cx="10079537" cy="4321479"/>
          </a:xfrm>
        </p:spPr>
        <p:txBody>
          <a:bodyPr>
            <a:noAutofit/>
          </a:bodyPr>
          <a:lstStyle/>
          <a:p>
            <a:r>
              <a:rPr lang="en-US" sz="2000" dirty="0" smtClean="0"/>
              <a:t>Accounting reports are available </a:t>
            </a:r>
            <a:r>
              <a:rPr lang="en-US" sz="2000" dirty="0"/>
              <a:t>around </a:t>
            </a:r>
            <a:r>
              <a:rPr lang="en-US" sz="2000" dirty="0" smtClean="0"/>
              <a:t>the 1st </a:t>
            </a:r>
            <a:r>
              <a:rPr lang="en-US" sz="2000" dirty="0"/>
              <a:t>working day of </a:t>
            </a:r>
            <a:r>
              <a:rPr lang="en-US" sz="2000" dirty="0" smtClean="0"/>
              <a:t>the month from the </a:t>
            </a:r>
            <a:r>
              <a:rPr lang="en-US" sz="2000" dirty="0"/>
              <a:t>A</a:t>
            </a:r>
            <a:r>
              <a:rPr lang="en-US" sz="2000" dirty="0" smtClean="0"/>
              <a:t>dvisor or the administrative or financial administrator in the Advisor's department</a:t>
            </a:r>
          </a:p>
          <a:p>
            <a:pPr lvl="1"/>
            <a:r>
              <a:rPr lang="en-US" dirty="0" smtClean="0"/>
              <a:t>If you do not know who this person is, ask your Advisor or contact </a:t>
            </a:r>
            <a:r>
              <a:rPr lang="en-US" dirty="0" smtClean="0">
                <a:hlinkClick r:id="rId4"/>
              </a:rPr>
              <a:t>campuslife@okstate.edu</a:t>
            </a:r>
            <a:r>
              <a:rPr lang="en-US" dirty="0" smtClean="0"/>
              <a:t>   </a:t>
            </a:r>
          </a:p>
          <a:p>
            <a:pPr lvl="1"/>
            <a:r>
              <a:rPr lang="en-US" dirty="0"/>
              <a:t>The </a:t>
            </a:r>
            <a:r>
              <a:rPr lang="en-US" dirty="0">
                <a:hlinkClick r:id="rId5"/>
              </a:rPr>
              <a:t>Treasurer’s Manual </a:t>
            </a:r>
            <a:r>
              <a:rPr lang="en-US" dirty="0"/>
              <a:t>contains information about how to read monthly accounting reports </a:t>
            </a:r>
            <a:endParaRPr lang="en-US" dirty="0" smtClean="0"/>
          </a:p>
          <a:p>
            <a:r>
              <a:rPr lang="en-US" sz="2000" dirty="0" smtClean="0"/>
              <a:t>Codes </a:t>
            </a:r>
            <a:r>
              <a:rPr lang="en-US" sz="2000" dirty="0"/>
              <a:t>for Use</a:t>
            </a:r>
            <a:r>
              <a:rPr lang="en-US" sz="2000" dirty="0" smtClean="0"/>
              <a:t>: The </a:t>
            </a:r>
            <a:r>
              <a:rPr lang="en-US" sz="2000" dirty="0"/>
              <a:t>Advisor or the administrative or financial administrator in the Advisor's </a:t>
            </a:r>
            <a:r>
              <a:rPr lang="en-US" sz="2000" dirty="0" smtClean="0"/>
              <a:t>department can retrieve the following reports</a:t>
            </a:r>
            <a:endParaRPr lang="en-US" sz="2000" dirty="0"/>
          </a:p>
          <a:p>
            <a:pPr lvl="1"/>
            <a:r>
              <a:rPr lang="en-US" dirty="0" smtClean="0"/>
              <a:t>FGRBDSC </a:t>
            </a:r>
            <a:r>
              <a:rPr lang="en-US" dirty="0"/>
              <a:t>– provides current month and year to date amounts for revenue and expenses </a:t>
            </a:r>
            <a:endParaRPr lang="en-US" dirty="0" smtClean="0"/>
          </a:p>
          <a:p>
            <a:pPr lvl="1"/>
            <a:r>
              <a:rPr lang="en-US" dirty="0" smtClean="0"/>
              <a:t>FGRODTA </a:t>
            </a:r>
            <a:r>
              <a:rPr lang="en-US" dirty="0"/>
              <a:t>– lists all transactions for revenue and expenses for the current month </a:t>
            </a:r>
            <a:endParaRPr lang="en-US" dirty="0" smtClean="0"/>
          </a:p>
          <a:p>
            <a:pPr lvl="1"/>
            <a:r>
              <a:rPr lang="en-US" dirty="0" smtClean="0"/>
              <a:t>FGRGLTA </a:t>
            </a:r>
            <a:r>
              <a:rPr lang="en-US" dirty="0"/>
              <a:t>– provides monthly fund balance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3806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Reports </a:t>
            </a:r>
          </a:p>
        </p:txBody>
      </p:sp>
      <p:sp>
        <p:nvSpPr>
          <p:cNvPr id="3" name="Content Placeholder 2"/>
          <p:cNvSpPr>
            <a:spLocks noGrp="1"/>
          </p:cNvSpPr>
          <p:nvPr>
            <p:ph idx="1"/>
          </p:nvPr>
        </p:nvSpPr>
        <p:spPr>
          <a:xfrm>
            <a:off x="588723" y="2204580"/>
            <a:ext cx="10371551" cy="4384109"/>
          </a:xfrm>
        </p:spPr>
        <p:txBody>
          <a:bodyPr>
            <a:normAutofit lnSpcReduction="10000"/>
          </a:bodyPr>
          <a:lstStyle/>
          <a:p>
            <a:r>
              <a:rPr lang="en-US" dirty="0" err="1" smtClean="0"/>
              <a:t>Subcodes</a:t>
            </a:r>
            <a:r>
              <a:rPr lang="en-US" dirty="0" smtClean="0"/>
              <a:t> are codes used to explain the type of purchase or deposit</a:t>
            </a:r>
          </a:p>
          <a:p>
            <a:r>
              <a:rPr lang="en-US" dirty="0" smtClean="0"/>
              <a:t>Most </a:t>
            </a:r>
            <a:r>
              <a:rPr lang="en-US" dirty="0"/>
              <a:t>Commonly Used </a:t>
            </a:r>
            <a:r>
              <a:rPr lang="en-US" dirty="0" err="1"/>
              <a:t>Subcodes</a:t>
            </a:r>
            <a:r>
              <a:rPr lang="en-US" dirty="0"/>
              <a:t>: </a:t>
            </a:r>
            <a:endParaRPr lang="en-US" dirty="0" smtClean="0"/>
          </a:p>
          <a:p>
            <a:pPr lvl="1"/>
            <a:r>
              <a:rPr lang="en-US" dirty="0" smtClean="0"/>
              <a:t>Revenue </a:t>
            </a:r>
            <a:r>
              <a:rPr lang="en-US" dirty="0" err="1"/>
              <a:t>subcodes</a:t>
            </a:r>
            <a:r>
              <a:rPr lang="en-US" dirty="0"/>
              <a:t> </a:t>
            </a:r>
            <a:r>
              <a:rPr lang="en-US" dirty="0" smtClean="0"/>
              <a:t> </a:t>
            </a:r>
          </a:p>
          <a:p>
            <a:pPr lvl="2"/>
            <a:r>
              <a:rPr lang="en-US" sz="2000" dirty="0" smtClean="0"/>
              <a:t>500140 </a:t>
            </a:r>
            <a:r>
              <a:rPr lang="en-US" sz="2000" dirty="0"/>
              <a:t>AFAP money </a:t>
            </a:r>
            <a:endParaRPr lang="en-US" sz="2000" dirty="0" smtClean="0"/>
          </a:p>
          <a:p>
            <a:pPr lvl="2"/>
            <a:r>
              <a:rPr lang="en-US" sz="2000" dirty="0" smtClean="0"/>
              <a:t>500960 Deposits </a:t>
            </a:r>
            <a:r>
              <a:rPr lang="en-US" sz="2000" dirty="0"/>
              <a:t>made at Bursar office </a:t>
            </a:r>
            <a:r>
              <a:rPr lang="en-US" sz="2000" dirty="0" smtClean="0"/>
              <a:t> </a:t>
            </a:r>
          </a:p>
          <a:p>
            <a:pPr lvl="2"/>
            <a:r>
              <a:rPr lang="en-US" sz="2000" dirty="0" smtClean="0"/>
              <a:t>811970 Transfers </a:t>
            </a:r>
          </a:p>
          <a:p>
            <a:pPr lvl="1"/>
            <a:r>
              <a:rPr lang="en-US" dirty="0" smtClean="0"/>
              <a:t>Expense </a:t>
            </a:r>
            <a:r>
              <a:rPr lang="en-US" dirty="0" err="1"/>
              <a:t>subcodes</a:t>
            </a:r>
            <a:r>
              <a:rPr lang="en-US" dirty="0"/>
              <a:t> </a:t>
            </a:r>
            <a:endParaRPr lang="en-US" dirty="0" smtClean="0"/>
          </a:p>
          <a:p>
            <a:pPr lvl="2"/>
            <a:r>
              <a:rPr lang="en-US" sz="2000" dirty="0" smtClean="0"/>
              <a:t>708950 Disbursement </a:t>
            </a:r>
            <a:r>
              <a:rPr lang="en-US" sz="2000" dirty="0"/>
              <a:t>vouchers </a:t>
            </a:r>
            <a:endParaRPr lang="en-US" sz="2000" dirty="0" smtClean="0"/>
          </a:p>
          <a:p>
            <a:pPr lvl="2"/>
            <a:r>
              <a:rPr lang="en-US" sz="2000" dirty="0" smtClean="0"/>
              <a:t>705480 </a:t>
            </a:r>
            <a:r>
              <a:rPr lang="en-US" sz="2000" dirty="0"/>
              <a:t>Motor Pool rental of vehicle </a:t>
            </a:r>
            <a:endParaRPr lang="en-US" sz="2000" dirty="0" smtClean="0"/>
          </a:p>
          <a:p>
            <a:pPr lvl="2"/>
            <a:r>
              <a:rPr lang="en-US" sz="2000" dirty="0" smtClean="0"/>
              <a:t>708510 </a:t>
            </a:r>
            <a:r>
              <a:rPr lang="en-US" sz="2000" dirty="0"/>
              <a:t>Daily </a:t>
            </a:r>
            <a:r>
              <a:rPr lang="en-US" sz="2000" dirty="0" err="1"/>
              <a:t>O’Collegian</a:t>
            </a:r>
            <a:r>
              <a:rPr lang="en-US" sz="2000" dirty="0"/>
              <a:t> </a:t>
            </a:r>
            <a:r>
              <a:rPr lang="en-US" sz="2000" dirty="0" smtClean="0"/>
              <a:t>ads</a:t>
            </a:r>
          </a:p>
          <a:p>
            <a:r>
              <a:rPr lang="en-US" sz="2600" dirty="0" smtClean="0"/>
              <a:t>The </a:t>
            </a:r>
            <a:r>
              <a:rPr lang="en-US" sz="2600" dirty="0" smtClean="0">
                <a:hlinkClick r:id="rId4"/>
              </a:rPr>
              <a:t>Treasurer’s Manual </a:t>
            </a:r>
            <a:r>
              <a:rPr lang="en-US" sz="2600" dirty="0" smtClean="0"/>
              <a:t>contains information about how to read monthly accounting reports </a:t>
            </a:r>
            <a:endParaRPr lang="en-US" sz="26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3386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a:xfrm>
            <a:off x="592639" y="2091845"/>
            <a:ext cx="10505421" cy="4521897"/>
          </a:xfrm>
        </p:spPr>
        <p:txBody>
          <a:bodyPr>
            <a:normAutofit lnSpcReduction="10000"/>
          </a:bodyPr>
          <a:lstStyle/>
          <a:p>
            <a:r>
              <a:rPr lang="en-US" dirty="0"/>
              <a:t>Keep Your Records</a:t>
            </a:r>
            <a:r>
              <a:rPr lang="en-US" dirty="0" smtClean="0"/>
              <a:t>!</a:t>
            </a:r>
          </a:p>
          <a:p>
            <a:pPr lvl="1"/>
            <a:r>
              <a:rPr lang="en-US" dirty="0" smtClean="0"/>
              <a:t>A </a:t>
            </a:r>
            <a:r>
              <a:rPr lang="en-US" dirty="0"/>
              <a:t>Transaction Register Form is provided </a:t>
            </a:r>
            <a:r>
              <a:rPr lang="en-US" dirty="0" smtClean="0"/>
              <a:t>at the </a:t>
            </a:r>
            <a:r>
              <a:rPr lang="en-US" b="1" u="sng" dirty="0">
                <a:hlinkClick r:id="rId4"/>
              </a:rPr>
              <a:t>OKSTATE Administration and Finance</a:t>
            </a:r>
            <a:r>
              <a:rPr lang="en-US" u="sng" dirty="0">
                <a:hlinkClick r:id="rId4"/>
              </a:rPr>
              <a:t> website under the </a:t>
            </a:r>
            <a:r>
              <a:rPr lang="en-US" b="1" u="sng" dirty="0">
                <a:hlinkClick r:id="rId4"/>
              </a:rPr>
              <a:t>Student Organization </a:t>
            </a:r>
            <a:r>
              <a:rPr lang="en-US" u="sng" dirty="0" smtClean="0">
                <a:hlinkClick r:id="rId4"/>
              </a:rPr>
              <a:t>tab</a:t>
            </a:r>
            <a:r>
              <a:rPr lang="en-US" dirty="0" smtClean="0"/>
              <a:t>. This </a:t>
            </a:r>
            <a:r>
              <a:rPr lang="en-US" dirty="0"/>
              <a:t>can help you track accounting transactions </a:t>
            </a:r>
            <a:endParaRPr lang="en-US" dirty="0" smtClean="0"/>
          </a:p>
          <a:p>
            <a:pPr lvl="1"/>
            <a:r>
              <a:rPr lang="en-US" dirty="0" smtClean="0"/>
              <a:t>You </a:t>
            </a:r>
            <a:r>
              <a:rPr lang="en-US" dirty="0"/>
              <a:t>can also use other methods to track your accounting </a:t>
            </a:r>
            <a:endParaRPr lang="en-US" dirty="0" smtClean="0"/>
          </a:p>
          <a:p>
            <a:pPr lvl="1"/>
            <a:r>
              <a:rPr lang="en-US" dirty="0" smtClean="0"/>
              <a:t>Make </a:t>
            </a:r>
            <a:r>
              <a:rPr lang="en-US" dirty="0"/>
              <a:t>sure to save your accounting information to CampusLink, it will ensure future students can access the information </a:t>
            </a:r>
            <a:endParaRPr lang="en-US" dirty="0" smtClean="0"/>
          </a:p>
          <a:p>
            <a:r>
              <a:rPr lang="en-US" dirty="0" smtClean="0"/>
              <a:t>Contact </a:t>
            </a:r>
          </a:p>
          <a:p>
            <a:pPr lvl="1"/>
            <a:r>
              <a:rPr lang="en-US" dirty="0" smtClean="0"/>
              <a:t>The organization’s Advisor</a:t>
            </a:r>
          </a:p>
          <a:p>
            <a:pPr lvl="1"/>
            <a:r>
              <a:rPr lang="en-US" dirty="0" smtClean="0"/>
              <a:t>University Accounting </a:t>
            </a:r>
            <a:r>
              <a:rPr lang="en-US" dirty="0"/>
              <a:t>303 </a:t>
            </a:r>
            <a:r>
              <a:rPr lang="en-US" dirty="0" smtClean="0"/>
              <a:t>Whitehurst</a:t>
            </a:r>
            <a:r>
              <a:rPr lang="en-US" dirty="0"/>
              <a:t>, 405-744-5881, </a:t>
            </a:r>
            <a:r>
              <a:rPr lang="en-US" dirty="0">
                <a:hlinkClick r:id="rId4"/>
              </a:rPr>
              <a:t>https://</a:t>
            </a:r>
            <a:r>
              <a:rPr lang="en-US" dirty="0" smtClean="0">
                <a:hlinkClick r:id="rId4"/>
              </a:rPr>
              <a:t>adminfinance.okstate.edu/uac/student-org-info.html</a:t>
            </a:r>
            <a:endParaRPr lang="en-US" dirty="0" smtClean="0"/>
          </a:p>
          <a:p>
            <a:pPr lvl="1"/>
            <a:r>
              <a:rPr lang="en-US" dirty="0" smtClean="0"/>
              <a:t>Online</a:t>
            </a:r>
            <a:r>
              <a:rPr lang="en-US" dirty="0"/>
              <a:t>: - </a:t>
            </a:r>
            <a:r>
              <a:rPr lang="en-US" b="1" u="sng" dirty="0">
                <a:hlinkClick r:id="rId4"/>
              </a:rPr>
              <a:t>OKSTATE Administration and Finance</a:t>
            </a:r>
            <a:r>
              <a:rPr lang="en-US" u="sng" dirty="0">
                <a:hlinkClick r:id="rId4"/>
              </a:rPr>
              <a:t> website under the </a:t>
            </a:r>
            <a:r>
              <a:rPr lang="en-US" b="1" u="sng" dirty="0">
                <a:hlinkClick r:id="rId4"/>
              </a:rPr>
              <a:t>Student Organization </a:t>
            </a:r>
            <a:r>
              <a:rPr lang="en-US" u="sng" dirty="0">
                <a:hlinkClick r:id="rId4"/>
              </a:rPr>
              <a:t>tab</a:t>
            </a:r>
            <a:endParaRPr lang="en-US" dirty="0" smtClean="0"/>
          </a:p>
          <a:p>
            <a:pPr lvl="1"/>
            <a:r>
              <a:rPr lang="en-US" dirty="0" smtClean="0"/>
              <a:t> or </a:t>
            </a:r>
            <a:r>
              <a:rPr lang="en-US" dirty="0" smtClean="0">
                <a:hlinkClick r:id="rId5"/>
              </a:rPr>
              <a:t>Campuslife@okstate.edu</a:t>
            </a:r>
            <a:r>
              <a:rPr lang="en-US" dirty="0" smtClean="0"/>
              <a:t> for assistance</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3677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Your Organization Active or </a:t>
            </a:r>
            <a:r>
              <a:rPr lang="en-US" dirty="0" smtClean="0"/>
              <a:t>Frozen</a:t>
            </a:r>
            <a:r>
              <a:rPr lang="en-US" dirty="0" smtClean="0"/>
              <a:t>?</a:t>
            </a:r>
            <a:r>
              <a:rPr lang="en-US" dirty="0"/>
              <a:t/>
            </a:r>
            <a:br>
              <a:rPr lang="en-US" dirty="0"/>
            </a:br>
            <a:r>
              <a:rPr lang="en-US" dirty="0"/>
              <a:t>Is Your </a:t>
            </a:r>
            <a:r>
              <a:rPr lang="en-US" dirty="0" smtClean="0"/>
              <a:t>Organization Registered or Recognized?</a:t>
            </a:r>
            <a:endParaRPr lang="en-US" dirty="0"/>
          </a:p>
        </p:txBody>
      </p:sp>
      <p:sp>
        <p:nvSpPr>
          <p:cNvPr id="3" name="Content Placeholder 2"/>
          <p:cNvSpPr>
            <a:spLocks noGrp="1"/>
          </p:cNvSpPr>
          <p:nvPr>
            <p:ph idx="1"/>
          </p:nvPr>
        </p:nvSpPr>
        <p:spPr>
          <a:xfrm>
            <a:off x="680321" y="2336872"/>
            <a:ext cx="9803964" cy="4013823"/>
          </a:xfrm>
        </p:spPr>
        <p:txBody>
          <a:bodyPr>
            <a:normAutofit/>
          </a:bodyPr>
          <a:lstStyle/>
          <a:p>
            <a:r>
              <a:rPr lang="en-US" sz="2200" b="1" dirty="0" smtClean="0"/>
              <a:t>Active Organizations</a:t>
            </a:r>
            <a:r>
              <a:rPr lang="en-US" sz="2200" dirty="0"/>
              <a:t>: </a:t>
            </a:r>
            <a:r>
              <a:rPr lang="en-US" sz="2200" dirty="0" smtClean="0"/>
              <a:t>Have all </a:t>
            </a:r>
            <a:r>
              <a:rPr lang="en-US" sz="2200" dirty="0"/>
              <a:t>of the rights of a student organization – room reservations, posting </a:t>
            </a:r>
            <a:r>
              <a:rPr lang="en-US" sz="2200" dirty="0" smtClean="0"/>
              <a:t>fliers on campus, SGA funding opportunities, graphic design assistance, </a:t>
            </a:r>
            <a:r>
              <a:rPr lang="en-US" sz="2200" dirty="0"/>
              <a:t>and University </a:t>
            </a:r>
            <a:r>
              <a:rPr lang="en-US" sz="2200" dirty="0" smtClean="0"/>
              <a:t>Accounting assistance </a:t>
            </a:r>
            <a:endParaRPr lang="en-US" sz="2200" b="1" dirty="0"/>
          </a:p>
          <a:p>
            <a:r>
              <a:rPr lang="en-US" sz="2200" b="1" dirty="0" smtClean="0"/>
              <a:t>Frozen </a:t>
            </a:r>
            <a:r>
              <a:rPr lang="en-US" sz="2200" b="1" dirty="0"/>
              <a:t>Organizations</a:t>
            </a:r>
            <a:r>
              <a:rPr lang="en-US" sz="2200" dirty="0"/>
              <a:t>: These organizations are frozen because they do not have current information </a:t>
            </a:r>
            <a:r>
              <a:rPr lang="en-US" sz="2200" dirty="0" smtClean="0"/>
              <a:t>updated </a:t>
            </a:r>
            <a:r>
              <a:rPr lang="en-US" sz="2200" dirty="0" smtClean="0"/>
              <a:t>in CampusLink</a:t>
            </a:r>
            <a:r>
              <a:rPr lang="en-US" sz="2200" dirty="0"/>
              <a:t>. </a:t>
            </a:r>
            <a:r>
              <a:rPr lang="en-US" sz="2200" b="1" u="sng" dirty="0" smtClean="0"/>
              <a:t>These </a:t>
            </a:r>
            <a:r>
              <a:rPr lang="en-US" sz="2200" b="1" u="sng" dirty="0"/>
              <a:t>organization will not be visible on </a:t>
            </a:r>
            <a:r>
              <a:rPr lang="en-US" sz="2200" b="1" u="sng" dirty="0" smtClean="0"/>
              <a:t>CampusLink</a:t>
            </a:r>
            <a:r>
              <a:rPr lang="en-US" sz="2200" dirty="0" smtClean="0"/>
              <a:t>, and members </a:t>
            </a:r>
            <a:r>
              <a:rPr lang="en-US" sz="2200" dirty="0"/>
              <a:t>will not have student organization privileges while frozen</a:t>
            </a:r>
            <a:r>
              <a:rPr lang="en-US" sz="2200" dirty="0" smtClean="0"/>
              <a:t>. </a:t>
            </a:r>
          </a:p>
          <a:p>
            <a:pPr lvl="1"/>
            <a:r>
              <a:rPr lang="en-US" sz="2200" dirty="0" smtClean="0"/>
              <a:t>For assistance contact </a:t>
            </a:r>
            <a:r>
              <a:rPr lang="en-US" sz="2200" dirty="0" smtClean="0">
                <a:hlinkClick r:id="rId4"/>
              </a:rPr>
              <a:t>campuslife@okstate.edu</a:t>
            </a:r>
            <a:r>
              <a:rPr lang="en-US" sz="2200" dirty="0" smtClean="0"/>
              <a:t> </a:t>
            </a:r>
            <a:endParaRPr lang="en-US" sz="2200" dirty="0" smtClean="0"/>
          </a:p>
          <a:p>
            <a:endParaRPr lang="en-US" sz="2200" dirty="0"/>
          </a:p>
          <a:p>
            <a:r>
              <a:rPr lang="en-US" sz="2200" dirty="0" smtClean="0"/>
              <a:t>To determine if your organization is </a:t>
            </a:r>
            <a:r>
              <a:rPr lang="en-US" sz="2200" u="sng" dirty="0" smtClean="0"/>
              <a:t>Registered</a:t>
            </a:r>
            <a:r>
              <a:rPr lang="en-US" sz="2200" dirty="0" smtClean="0"/>
              <a:t> or </a:t>
            </a:r>
            <a:r>
              <a:rPr lang="en-US" sz="2200" u="sng" dirty="0" smtClean="0"/>
              <a:t>Recognized</a:t>
            </a:r>
            <a:r>
              <a:rPr lang="en-US" sz="2200" dirty="0" smtClean="0"/>
              <a:t> check its Status on line 1 under the “About</a:t>
            </a:r>
            <a:r>
              <a:rPr lang="en-US" sz="2200" dirty="0"/>
              <a:t>” </a:t>
            </a:r>
            <a:r>
              <a:rPr lang="en-US" sz="2200" dirty="0" smtClean="0"/>
              <a:t>tab in its CampusLink </a:t>
            </a:r>
            <a:r>
              <a:rPr lang="en-US" sz="2200" dirty="0"/>
              <a:t>page </a:t>
            </a:r>
            <a:endParaRPr lang="en-US" sz="22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55868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Opportunities</a:t>
            </a:r>
            <a:endParaRPr lang="en-US" dirty="0"/>
          </a:p>
        </p:txBody>
      </p:sp>
      <p:sp>
        <p:nvSpPr>
          <p:cNvPr id="3" name="Content Placeholder 2"/>
          <p:cNvSpPr>
            <a:spLocks noGrp="1"/>
          </p:cNvSpPr>
          <p:nvPr>
            <p:ph idx="1"/>
          </p:nvPr>
        </p:nvSpPr>
        <p:spPr>
          <a:xfrm>
            <a:off x="363255" y="2231721"/>
            <a:ext cx="10534389" cy="4473879"/>
          </a:xfrm>
        </p:spPr>
        <p:txBody>
          <a:bodyPr>
            <a:normAutofit/>
          </a:bodyPr>
          <a:lstStyle/>
          <a:p>
            <a:r>
              <a:rPr lang="en-US" sz="1800" dirty="0" smtClean="0"/>
              <a:t>SGA (Student Government Association) </a:t>
            </a:r>
            <a:r>
              <a:rPr lang="en-US" sz="1800" dirty="0"/>
              <a:t>Co-Sponsorship </a:t>
            </a:r>
            <a:endParaRPr lang="en-US" sz="1800" dirty="0" smtClean="0"/>
          </a:p>
          <a:p>
            <a:pPr lvl="1"/>
            <a:r>
              <a:rPr lang="en-US" sz="1800" dirty="0" smtClean="0"/>
              <a:t>Purpose</a:t>
            </a:r>
            <a:r>
              <a:rPr lang="en-US" sz="1800" dirty="0"/>
              <a:t>: A certain portion of student activity fees are set aside each year to be disbursed to student organizations for use in carrying out one-time events. This can include, but it is not limited to a program that is being hosted or sponsored by the student organization or attendance at a conference. </a:t>
            </a:r>
            <a:endParaRPr lang="en-US" sz="1800" dirty="0" smtClean="0"/>
          </a:p>
          <a:p>
            <a:pPr lvl="1"/>
            <a:r>
              <a:rPr lang="en-US" sz="1800" dirty="0" smtClean="0"/>
              <a:t>Amount</a:t>
            </a:r>
            <a:r>
              <a:rPr lang="en-US" sz="1800" dirty="0"/>
              <a:t>: </a:t>
            </a:r>
            <a:r>
              <a:rPr lang="en-US" sz="1800" u="sng" dirty="0" smtClean="0"/>
              <a:t>Registered</a:t>
            </a:r>
            <a:r>
              <a:rPr lang="en-US" sz="1800" dirty="0" smtClean="0"/>
              <a:t> </a:t>
            </a:r>
            <a:r>
              <a:rPr lang="en-US" sz="1800" dirty="0"/>
              <a:t>student organizations are eligible to receive up to $500 a year (until fund is depleted) </a:t>
            </a:r>
            <a:r>
              <a:rPr lang="en-US" sz="1800" u="sng" dirty="0" smtClean="0"/>
              <a:t>Recognized </a:t>
            </a:r>
            <a:r>
              <a:rPr lang="en-US" sz="1800" dirty="0"/>
              <a:t>student organizations are eligible to receive up to $1000 a semester (until fund is depleted) These groups must be “current” on CampusLink and not have any outstanding repayment due to SGA. </a:t>
            </a:r>
            <a:endParaRPr lang="en-US" sz="1800" dirty="0" smtClean="0"/>
          </a:p>
          <a:p>
            <a:pPr lvl="1"/>
            <a:r>
              <a:rPr lang="en-US" sz="1800" dirty="0" smtClean="0"/>
              <a:t>Process</a:t>
            </a:r>
            <a:r>
              <a:rPr lang="en-US" sz="1800" dirty="0"/>
              <a:t>: Submit an application via the </a:t>
            </a:r>
            <a:r>
              <a:rPr lang="en-US" sz="1800" dirty="0" smtClean="0"/>
              <a:t>OSU SGA website</a:t>
            </a:r>
            <a:r>
              <a:rPr lang="en-US" sz="1800" dirty="0"/>
              <a:t>: </a:t>
            </a:r>
            <a:r>
              <a:rPr lang="en-US" sz="1800" dirty="0" smtClean="0"/>
              <a:t>A </a:t>
            </a:r>
            <a:r>
              <a:rPr lang="en-US" sz="1800" dirty="0"/>
              <a:t>representative must attend the SGA Budget Committee Meeting and SGA Senate Meeting when the co-sponsorship is being considered. Once the legislation has passed, funds will be transferred directly into the organizations account. </a:t>
            </a:r>
            <a:endParaRPr lang="en-US" sz="1800" dirty="0" smtClean="0"/>
          </a:p>
          <a:p>
            <a:pPr lvl="1"/>
            <a:r>
              <a:rPr lang="en-US" sz="1800" dirty="0" smtClean="0"/>
              <a:t>Deadline</a:t>
            </a:r>
            <a:r>
              <a:rPr lang="en-US" sz="1800" dirty="0"/>
              <a:t>: Applications must be submitted prior to the event or conference for which the funds are requested. Applications submitted by 4pm on Wednesday may be discussed at the next weeks SGA Budget Committee Meeting.</a:t>
            </a:r>
            <a:endParaRPr lang="en-US" sz="1800" b="1"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4356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Opportunities</a:t>
            </a:r>
          </a:p>
        </p:txBody>
      </p:sp>
      <p:sp>
        <p:nvSpPr>
          <p:cNvPr id="3" name="Content Placeholder 2"/>
          <p:cNvSpPr>
            <a:spLocks noGrp="1"/>
          </p:cNvSpPr>
          <p:nvPr>
            <p:ph idx="1"/>
          </p:nvPr>
        </p:nvSpPr>
        <p:spPr>
          <a:xfrm>
            <a:off x="375781" y="2104375"/>
            <a:ext cx="10571968" cy="4459264"/>
          </a:xfrm>
        </p:spPr>
        <p:txBody>
          <a:bodyPr>
            <a:normAutofit/>
          </a:bodyPr>
          <a:lstStyle/>
          <a:p>
            <a:r>
              <a:rPr lang="en-US" sz="2100" dirty="0"/>
              <a:t>SGA Multicultural Affairs Funding </a:t>
            </a:r>
            <a:r>
              <a:rPr lang="en-US" sz="2100" dirty="0" smtClean="0"/>
              <a:t>(MAC)</a:t>
            </a:r>
            <a:endParaRPr lang="en-US" sz="2100" dirty="0"/>
          </a:p>
          <a:p>
            <a:pPr lvl="1"/>
            <a:r>
              <a:rPr lang="en-US" sz="2300" dirty="0" smtClean="0"/>
              <a:t>Purpose</a:t>
            </a:r>
            <a:r>
              <a:rPr lang="en-US" sz="2300" dirty="0"/>
              <a:t>: To assist any student organization that wishes to promote multicultural interaction and activities on the OSU campus </a:t>
            </a:r>
            <a:endParaRPr lang="en-US" sz="2300" dirty="0" smtClean="0"/>
          </a:p>
          <a:p>
            <a:pPr lvl="1"/>
            <a:r>
              <a:rPr lang="en-US" sz="2300" dirty="0" smtClean="0"/>
              <a:t>Amount</a:t>
            </a:r>
            <a:r>
              <a:rPr lang="en-US" sz="2300" dirty="0"/>
              <a:t>: Varies depending on need. </a:t>
            </a:r>
            <a:endParaRPr lang="en-US" sz="2300" dirty="0" smtClean="0"/>
          </a:p>
          <a:p>
            <a:pPr lvl="1"/>
            <a:r>
              <a:rPr lang="en-US" sz="2300" dirty="0" smtClean="0"/>
              <a:t>Eligibility</a:t>
            </a:r>
            <a:r>
              <a:rPr lang="en-US" sz="2300" dirty="0"/>
              <a:t>: Must </a:t>
            </a:r>
            <a:r>
              <a:rPr lang="en-US" sz="2300" dirty="0" smtClean="0"/>
              <a:t>be an </a:t>
            </a:r>
            <a:r>
              <a:rPr lang="en-US" sz="2300" dirty="0"/>
              <a:t>OSU student organization in good standing. </a:t>
            </a:r>
            <a:endParaRPr lang="en-US" sz="2300" dirty="0" smtClean="0"/>
          </a:p>
          <a:p>
            <a:pPr lvl="1"/>
            <a:r>
              <a:rPr lang="en-US" sz="2300" dirty="0" smtClean="0"/>
              <a:t>Process</a:t>
            </a:r>
            <a:r>
              <a:rPr lang="en-US" sz="2300" dirty="0"/>
              <a:t>: Submit an application which includes a description of the event or conference with a detailed budget on the </a:t>
            </a:r>
            <a:r>
              <a:rPr lang="en-US" sz="2300" dirty="0" smtClean="0"/>
              <a:t>OSU SGA website </a:t>
            </a:r>
          </a:p>
          <a:p>
            <a:pPr lvl="1"/>
            <a:r>
              <a:rPr lang="en-US" sz="2300" dirty="0" smtClean="0"/>
              <a:t>Attend: </a:t>
            </a:r>
            <a:r>
              <a:rPr lang="en-US" sz="2300" dirty="0"/>
              <a:t>the SGA committee meeting for the request to be heard. Funds will be transferred directly into the organization’s account once the committee has made a decision to fund the group. </a:t>
            </a:r>
            <a:endParaRPr lang="en-US" sz="2300" dirty="0" smtClean="0"/>
          </a:p>
          <a:p>
            <a:pPr lvl="1"/>
            <a:r>
              <a:rPr lang="en-US" sz="2300" dirty="0" smtClean="0"/>
              <a:t>Deadline</a:t>
            </a:r>
            <a:r>
              <a:rPr lang="en-US" sz="2300" dirty="0"/>
              <a:t>: No deadline, groups can apply throughout the fall and spring semester</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395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Opportunities</a:t>
            </a:r>
          </a:p>
        </p:txBody>
      </p:sp>
      <p:sp>
        <p:nvSpPr>
          <p:cNvPr id="3" name="Content Placeholder 2"/>
          <p:cNvSpPr>
            <a:spLocks noGrp="1"/>
          </p:cNvSpPr>
          <p:nvPr>
            <p:ph idx="1"/>
          </p:nvPr>
        </p:nvSpPr>
        <p:spPr>
          <a:xfrm>
            <a:off x="363255" y="2196230"/>
            <a:ext cx="10434181" cy="4509370"/>
          </a:xfrm>
        </p:spPr>
        <p:txBody>
          <a:bodyPr>
            <a:normAutofit lnSpcReduction="10000"/>
          </a:bodyPr>
          <a:lstStyle/>
          <a:p>
            <a:r>
              <a:rPr lang="en-US" dirty="0" smtClean="0"/>
              <a:t>Activity </a:t>
            </a:r>
            <a:r>
              <a:rPr lang="en-US" dirty="0"/>
              <a:t>Fee Allocation Process (AFAP) </a:t>
            </a:r>
            <a:endParaRPr lang="en-US" dirty="0" smtClean="0"/>
          </a:p>
          <a:p>
            <a:pPr lvl="1"/>
            <a:r>
              <a:rPr lang="en-US" dirty="0" smtClean="0"/>
              <a:t>Purpose</a:t>
            </a:r>
            <a:r>
              <a:rPr lang="en-US" dirty="0"/>
              <a:t>: A certain portion of student activity fees are set aside each year to be disbursed to student organizations by the Student Government Association (SGA) to carry out programming </a:t>
            </a:r>
            <a:endParaRPr lang="en-US" dirty="0" smtClean="0"/>
          </a:p>
          <a:p>
            <a:pPr lvl="1"/>
            <a:r>
              <a:rPr lang="en-US" dirty="0" smtClean="0"/>
              <a:t>Financial </a:t>
            </a:r>
            <a:r>
              <a:rPr lang="en-US" dirty="0"/>
              <a:t>Amount: Varies greatly dependent upon need. </a:t>
            </a:r>
            <a:endParaRPr lang="en-US" dirty="0" smtClean="0"/>
          </a:p>
          <a:p>
            <a:pPr lvl="1"/>
            <a:r>
              <a:rPr lang="en-US" dirty="0" smtClean="0"/>
              <a:t>Eligibility</a:t>
            </a:r>
            <a:r>
              <a:rPr lang="en-US" dirty="0"/>
              <a:t>: Only </a:t>
            </a:r>
            <a:r>
              <a:rPr lang="en-US" b="1" u="sng" dirty="0" smtClean="0"/>
              <a:t>Recognized</a:t>
            </a:r>
            <a:r>
              <a:rPr lang="en-US" dirty="0" smtClean="0"/>
              <a:t> </a:t>
            </a:r>
            <a:r>
              <a:rPr lang="en-US" dirty="0"/>
              <a:t>student organizations are eligible. These groups must also be “current” with CampusLink and University Accounting as well as review the Treasurer’s Training in the current school year. Groups that have not processed repayment of unused SGA funds from previous semesters will not be eligible. </a:t>
            </a:r>
            <a:endParaRPr lang="en-US" dirty="0" smtClean="0"/>
          </a:p>
          <a:p>
            <a:pPr lvl="1"/>
            <a:r>
              <a:rPr lang="en-US" dirty="0" smtClean="0"/>
              <a:t>Process</a:t>
            </a:r>
            <a:r>
              <a:rPr lang="en-US" dirty="0"/>
              <a:t>: Applications become available by December. They must be completed </a:t>
            </a:r>
            <a:r>
              <a:rPr lang="en-US" dirty="0" smtClean="0"/>
              <a:t>online </a:t>
            </a:r>
            <a:r>
              <a:rPr lang="en-US" dirty="0" smtClean="0"/>
              <a:t>through</a:t>
            </a:r>
            <a:r>
              <a:rPr lang="en-US" dirty="0" smtClean="0"/>
              <a:t> </a:t>
            </a:r>
            <a:r>
              <a:rPr lang="en-US" dirty="0" smtClean="0"/>
              <a:t>the OSU SGA website. </a:t>
            </a:r>
            <a:r>
              <a:rPr lang="en-US" dirty="0"/>
              <a:t>After the deadline has passed, a series of hearings will be held to consider funding request. Once allocations have been approved by the university president, funds will be disbursed in two equal payments – one each in the fall and spring semester of the following academic year. </a:t>
            </a:r>
            <a:endParaRPr lang="en-US" dirty="0" smtClean="0"/>
          </a:p>
          <a:p>
            <a:pPr lvl="1"/>
            <a:r>
              <a:rPr lang="en-US" dirty="0" smtClean="0"/>
              <a:t>Deadline</a:t>
            </a:r>
            <a:r>
              <a:rPr lang="en-US" dirty="0"/>
              <a:t>: </a:t>
            </a:r>
            <a:r>
              <a:rPr lang="en-US" dirty="0" smtClean="0"/>
              <a:t>Usually last </a:t>
            </a:r>
            <a:r>
              <a:rPr lang="en-US" dirty="0"/>
              <a:t>Friday in January</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1162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Groups </a:t>
            </a:r>
          </a:p>
        </p:txBody>
      </p:sp>
      <p:sp>
        <p:nvSpPr>
          <p:cNvPr id="3" name="Content Placeholder 2"/>
          <p:cNvSpPr>
            <a:spLocks noGrp="1"/>
          </p:cNvSpPr>
          <p:nvPr>
            <p:ph idx="1"/>
          </p:nvPr>
        </p:nvSpPr>
        <p:spPr/>
        <p:txBody>
          <a:bodyPr/>
          <a:lstStyle/>
          <a:p>
            <a:r>
              <a:rPr lang="en-US" dirty="0" smtClean="0"/>
              <a:t>NOTE*</a:t>
            </a:r>
          </a:p>
          <a:p>
            <a:pPr lvl="1"/>
            <a:r>
              <a:rPr lang="en-US" sz="2400" dirty="0" smtClean="0"/>
              <a:t>Graduate </a:t>
            </a:r>
            <a:r>
              <a:rPr lang="en-US" sz="2400" dirty="0"/>
              <a:t>Student Organizations: </a:t>
            </a:r>
            <a:endParaRPr lang="en-US" sz="2400" dirty="0" smtClean="0"/>
          </a:p>
          <a:p>
            <a:pPr lvl="2"/>
            <a:r>
              <a:rPr lang="en-US" sz="2400" dirty="0" smtClean="0"/>
              <a:t>Graduate </a:t>
            </a:r>
            <a:r>
              <a:rPr lang="en-US" sz="2400" dirty="0"/>
              <a:t>Professional Student Government Association (GPSGA) is the funding source for graduate groups </a:t>
            </a:r>
            <a:endParaRPr lang="en-US" sz="2400" dirty="0" smtClean="0"/>
          </a:p>
          <a:p>
            <a:pPr lvl="2"/>
            <a:endParaRPr lang="en-US" sz="2400" b="1" u="sng" dirty="0"/>
          </a:p>
          <a:p>
            <a:pPr marL="914400" lvl="2" indent="0">
              <a:buNone/>
            </a:pPr>
            <a:endParaRPr lang="en-US" sz="2400" b="1" u="sng" dirty="0" smtClean="0"/>
          </a:p>
          <a:p>
            <a:pPr lvl="1"/>
            <a:r>
              <a:rPr lang="en-US" sz="2400" dirty="0" smtClean="0"/>
              <a:t>Sports </a:t>
            </a:r>
            <a:r>
              <a:rPr lang="en-US" sz="2400" dirty="0"/>
              <a:t>Organizations: </a:t>
            </a:r>
            <a:endParaRPr lang="en-US" sz="2400" dirty="0" smtClean="0"/>
          </a:p>
          <a:p>
            <a:pPr lvl="2"/>
            <a:r>
              <a:rPr lang="en-US" sz="2400" dirty="0" smtClean="0"/>
              <a:t>Sports </a:t>
            </a:r>
            <a:r>
              <a:rPr lang="en-US" sz="2400" dirty="0"/>
              <a:t>Club Council is the funding source for Sports Clubs and they are not eligible for SGA </a:t>
            </a:r>
            <a:r>
              <a:rPr lang="en-US" sz="2400" dirty="0" smtClean="0"/>
              <a:t>funding</a:t>
            </a:r>
          </a:p>
          <a:p>
            <a:pPr marL="0" indent="0">
              <a:buNone/>
            </a:pPr>
            <a:endParaRPr lang="en-US" b="1" u="sng"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1813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Exempt Status </a:t>
            </a:r>
          </a:p>
        </p:txBody>
      </p:sp>
      <p:sp>
        <p:nvSpPr>
          <p:cNvPr id="3" name="Content Placeholder 2"/>
          <p:cNvSpPr>
            <a:spLocks noGrp="1"/>
          </p:cNvSpPr>
          <p:nvPr>
            <p:ph idx="1"/>
          </p:nvPr>
        </p:nvSpPr>
        <p:spPr/>
        <p:txBody>
          <a:bodyPr>
            <a:normAutofit/>
          </a:bodyPr>
          <a:lstStyle/>
          <a:p>
            <a:r>
              <a:rPr lang="en-US" sz="3200" dirty="0" smtClean="0"/>
              <a:t>Student </a:t>
            </a:r>
            <a:r>
              <a:rPr lang="en-US" sz="3200" dirty="0"/>
              <a:t>organizations are </a:t>
            </a:r>
            <a:r>
              <a:rPr lang="en-US" sz="3200" u="sng" dirty="0"/>
              <a:t>NOT</a:t>
            </a:r>
            <a:r>
              <a:rPr lang="en-US" sz="3200" dirty="0"/>
              <a:t> tax </a:t>
            </a:r>
            <a:r>
              <a:rPr lang="en-US" sz="3200" dirty="0" smtClean="0"/>
              <a:t>exempt </a:t>
            </a:r>
            <a:endParaRPr lang="en-US" sz="3200" dirty="0"/>
          </a:p>
          <a:p>
            <a:r>
              <a:rPr lang="en-US" sz="3200" dirty="0" smtClean="0"/>
              <a:t>It </a:t>
            </a:r>
            <a:r>
              <a:rPr lang="en-US" sz="3200" dirty="0"/>
              <a:t>is the organization’s responsibility to obtain their own tax ID number and to explore the possibility of tax </a:t>
            </a:r>
            <a:r>
              <a:rPr lang="en-US" sz="3200" dirty="0" smtClean="0"/>
              <a:t>exemption if necessary</a:t>
            </a:r>
          </a:p>
          <a:p>
            <a:r>
              <a:rPr lang="en-US" sz="3200" dirty="0" smtClean="0"/>
              <a:t>You can apply for tax exempt status through the IRS website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3964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Signature Authorization Cards </a:t>
            </a:r>
            <a:endParaRPr lang="en-US" dirty="0"/>
          </a:p>
        </p:txBody>
      </p:sp>
      <p:sp>
        <p:nvSpPr>
          <p:cNvPr id="3" name="Content Placeholder 2"/>
          <p:cNvSpPr>
            <a:spLocks noGrp="1"/>
          </p:cNvSpPr>
          <p:nvPr>
            <p:ph idx="1"/>
          </p:nvPr>
        </p:nvSpPr>
        <p:spPr/>
        <p:txBody>
          <a:bodyPr/>
          <a:lstStyle/>
          <a:p>
            <a:r>
              <a:rPr lang="en-US" dirty="0" smtClean="0"/>
              <a:t>All student organizations must update their signature authorization card </a:t>
            </a:r>
            <a:r>
              <a:rPr lang="en-US" dirty="0"/>
              <a:t>and </a:t>
            </a:r>
            <a:r>
              <a:rPr lang="en-US" dirty="0" smtClean="0"/>
              <a:t>their </a:t>
            </a:r>
            <a:r>
              <a:rPr lang="en-US" dirty="0" smtClean="0">
                <a:hlinkClick r:id="rId4"/>
              </a:rPr>
              <a:t>CampusLink</a:t>
            </a:r>
            <a:r>
              <a:rPr lang="en-US" dirty="0" smtClean="0"/>
              <a:t> when officers change</a:t>
            </a:r>
          </a:p>
          <a:p>
            <a:r>
              <a:rPr lang="en-US" dirty="0" smtClean="0"/>
              <a:t>Cards may be requested by completing a request form on CampusLink under the “Forms” tab</a:t>
            </a:r>
          </a:p>
          <a:p>
            <a:r>
              <a:rPr lang="en-US" dirty="0" smtClean="0"/>
              <a:t>The signature card is then created and sent via OKSTATE email and signed electronically</a:t>
            </a:r>
          </a:p>
          <a:p>
            <a:r>
              <a:rPr lang="en-US" dirty="0" smtClean="0"/>
              <a:t>University Accounting will compare signatures from the signature card to in order to process any payment requests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94020257"/>
      </p:ext>
    </p:extLst>
  </p:cSld>
  <p:clrMapOvr>
    <a:masterClrMapping/>
  </p:clrMapOvr>
  <mc:AlternateContent xmlns:mc="http://schemas.openxmlformats.org/markup-compatibility/2006" xmlns:p14="http://schemas.microsoft.com/office/powerpoint/2010/main">
    <mc:Choice Requires="p14">
      <p:transition spd="slow" p14:dur="2000" advTm="19354"/>
    </mc:Choice>
    <mc:Fallback xmlns="">
      <p:transition spd="slow" advTm="1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325</TotalTime>
  <Words>1973</Words>
  <Application>Microsoft Office PowerPoint</Application>
  <PresentationFormat>Widescreen</PresentationFormat>
  <Paragraphs>151</Paragraphs>
  <Slides>22</Slides>
  <Notes>0</Notes>
  <HiddenSlides>0</HiddenSlides>
  <MMClips>22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Trebuchet MS</vt:lpstr>
      <vt:lpstr>Berlin</vt:lpstr>
      <vt:lpstr>Treasurer’s Training Presentation</vt:lpstr>
      <vt:lpstr>Contacts</vt:lpstr>
      <vt:lpstr>Is Your Organization Active or Frozen? Is Your Organization Registered or Recognized?</vt:lpstr>
      <vt:lpstr>Funding Opportunities</vt:lpstr>
      <vt:lpstr>Funding Opportunities</vt:lpstr>
      <vt:lpstr>Funding Opportunities</vt:lpstr>
      <vt:lpstr>Special Groups </vt:lpstr>
      <vt:lpstr>Tax Exempt Status </vt:lpstr>
      <vt:lpstr>Accounting Signature Authorization Cards </vt:lpstr>
      <vt:lpstr>University Accounting Forms </vt:lpstr>
      <vt:lpstr>University Accounting Forms  </vt:lpstr>
      <vt:lpstr>University Accounting Forms </vt:lpstr>
      <vt:lpstr>University Accounting Forms </vt:lpstr>
      <vt:lpstr>University Accounting Forms </vt:lpstr>
      <vt:lpstr>University Accounting Forms </vt:lpstr>
      <vt:lpstr>University Accounting Forms </vt:lpstr>
      <vt:lpstr>University Accounting Forms </vt:lpstr>
      <vt:lpstr>Transfers</vt:lpstr>
      <vt:lpstr>Donations</vt:lpstr>
      <vt:lpstr>Accounting Reports </vt:lpstr>
      <vt:lpstr>Accounting Reports </vt:lpstr>
      <vt:lpstr>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Treasurer’s Training Presentation</dc:title>
  <dc:creator>Gragg, Fran</dc:creator>
  <cp:lastModifiedBy>Gragg, Fran</cp:lastModifiedBy>
  <cp:revision>31</cp:revision>
  <dcterms:created xsi:type="dcterms:W3CDTF">2022-02-15T16:23:48Z</dcterms:created>
  <dcterms:modified xsi:type="dcterms:W3CDTF">2022-02-17T18:28:20Z</dcterms:modified>
</cp:coreProperties>
</file>