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301" r:id="rId2"/>
    <p:sldId id="348" r:id="rId3"/>
    <p:sldId id="347" r:id="rId4"/>
    <p:sldId id="346" r:id="rId5"/>
    <p:sldId id="345" r:id="rId6"/>
    <p:sldId id="344" r:id="rId7"/>
    <p:sldId id="343" r:id="rId8"/>
    <p:sldId id="342" r:id="rId9"/>
    <p:sldId id="377" r:id="rId10"/>
    <p:sldId id="341" r:id="rId11"/>
    <p:sldId id="340" r:id="rId12"/>
    <p:sldId id="339" r:id="rId13"/>
    <p:sldId id="378" r:id="rId14"/>
    <p:sldId id="379" r:id="rId15"/>
    <p:sldId id="380" r:id="rId16"/>
    <p:sldId id="381" r:id="rId17"/>
    <p:sldId id="382" r:id="rId18"/>
    <p:sldId id="383" r:id="rId19"/>
    <p:sldId id="384" r:id="rId20"/>
    <p:sldId id="385" r:id="rId21"/>
    <p:sldId id="338" r:id="rId22"/>
    <p:sldId id="337" r:id="rId23"/>
    <p:sldId id="336" r:id="rId24"/>
    <p:sldId id="335" r:id="rId25"/>
    <p:sldId id="334" r:id="rId26"/>
    <p:sldId id="350" r:id="rId27"/>
    <p:sldId id="351" r:id="rId28"/>
    <p:sldId id="352" r:id="rId29"/>
    <p:sldId id="353" r:id="rId30"/>
    <p:sldId id="354" r:id="rId31"/>
    <p:sldId id="355" r:id="rId32"/>
    <p:sldId id="356" r:id="rId33"/>
    <p:sldId id="357" r:id="rId34"/>
    <p:sldId id="358" r:id="rId35"/>
    <p:sldId id="333" r:id="rId36"/>
    <p:sldId id="302" r:id="rId37"/>
    <p:sldId id="303" r:id="rId38"/>
    <p:sldId id="304" r:id="rId39"/>
    <p:sldId id="305" r:id="rId40"/>
    <p:sldId id="306" r:id="rId41"/>
    <p:sldId id="307" r:id="rId42"/>
    <p:sldId id="349" r:id="rId43"/>
    <p:sldId id="359" r:id="rId44"/>
    <p:sldId id="360" r:id="rId45"/>
    <p:sldId id="361" r:id="rId46"/>
    <p:sldId id="362" r:id="rId47"/>
    <p:sldId id="363" r:id="rId48"/>
    <p:sldId id="364" r:id="rId49"/>
    <p:sldId id="365" r:id="rId50"/>
    <p:sldId id="366" r:id="rId51"/>
    <p:sldId id="367" r:id="rId52"/>
    <p:sldId id="368" r:id="rId53"/>
    <p:sldId id="369" r:id="rId54"/>
    <p:sldId id="370" r:id="rId55"/>
    <p:sldId id="371" r:id="rId56"/>
    <p:sldId id="372" r:id="rId57"/>
    <p:sldId id="373" r:id="rId58"/>
    <p:sldId id="374" r:id="rId59"/>
    <p:sldId id="375" r:id="rId60"/>
    <p:sldId id="376" r:id="rId6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8" d="100"/>
          <a:sy n="88" d="100"/>
        </p:scale>
        <p:origin x="130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270067C-145F-4CC1-BD45-E50A1D5A8CDB}" type="datetimeFigureOut">
              <a:rPr lang="en-US" altLang="en-US"/>
              <a:pPr>
                <a:defRPr/>
              </a:pPr>
              <a:t>9/14/2018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57E245F-84DE-40A5-BE07-69C3B3877916}" type="slidenum">
              <a:rPr lang="en-US" altLang="en-US"/>
              <a:pPr>
                <a:defRPr/>
              </a:pPr>
              <a:t>‹#›</a:t>
            </a:fld>
            <a:endParaRPr lang="en-US" altLang="en-US"/>
          </a:p>
        </p:txBody>
      </p:sp>
    </p:spTree>
    <p:extLst>
      <p:ext uri="{BB962C8B-B14F-4D97-AF65-F5344CB8AC3E}">
        <p14:creationId xmlns:p14="http://schemas.microsoft.com/office/powerpoint/2010/main" val="149194609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a:t>
            </a:fld>
            <a:endParaRPr lang="en-US" altLang="en-US" smtClean="0"/>
          </a:p>
        </p:txBody>
      </p:sp>
    </p:spTree>
    <p:extLst>
      <p:ext uri="{BB962C8B-B14F-4D97-AF65-F5344CB8AC3E}">
        <p14:creationId xmlns:p14="http://schemas.microsoft.com/office/powerpoint/2010/main" val="3066061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46369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147886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12</a:t>
            </a:fld>
            <a:endParaRPr lang="en-US" altLang="en-US" smtClean="0"/>
          </a:p>
        </p:txBody>
      </p:sp>
    </p:spTree>
    <p:extLst>
      <p:ext uri="{BB962C8B-B14F-4D97-AF65-F5344CB8AC3E}">
        <p14:creationId xmlns:p14="http://schemas.microsoft.com/office/powerpoint/2010/main" val="3829082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3351387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3969406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883264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16</a:t>
            </a:fld>
            <a:endParaRPr lang="en-US" altLang="en-US" smtClean="0"/>
          </a:p>
        </p:txBody>
      </p:sp>
    </p:spTree>
    <p:extLst>
      <p:ext uri="{BB962C8B-B14F-4D97-AF65-F5344CB8AC3E}">
        <p14:creationId xmlns:p14="http://schemas.microsoft.com/office/powerpoint/2010/main" val="3086819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396446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3774067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277430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2</a:t>
            </a:fld>
            <a:endParaRPr lang="en-US" altLang="en-US" smtClean="0"/>
          </a:p>
        </p:txBody>
      </p:sp>
    </p:spTree>
    <p:extLst>
      <p:ext uri="{BB962C8B-B14F-4D97-AF65-F5344CB8AC3E}">
        <p14:creationId xmlns:p14="http://schemas.microsoft.com/office/powerpoint/2010/main" val="3926181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1883912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4247925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22</a:t>
            </a:fld>
            <a:endParaRPr lang="en-US" altLang="en-US" smtClean="0"/>
          </a:p>
        </p:txBody>
      </p:sp>
    </p:spTree>
    <p:extLst>
      <p:ext uri="{BB962C8B-B14F-4D97-AF65-F5344CB8AC3E}">
        <p14:creationId xmlns:p14="http://schemas.microsoft.com/office/powerpoint/2010/main" val="1739076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3620789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24</a:t>
            </a:fld>
            <a:endParaRPr lang="en-US" altLang="en-US" smtClean="0"/>
          </a:p>
        </p:txBody>
      </p:sp>
    </p:spTree>
    <p:extLst>
      <p:ext uri="{BB962C8B-B14F-4D97-AF65-F5344CB8AC3E}">
        <p14:creationId xmlns:p14="http://schemas.microsoft.com/office/powerpoint/2010/main" val="382134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25</a:t>
            </a:fld>
            <a:endParaRPr lang="en-US" altLang="en-US" smtClean="0"/>
          </a:p>
        </p:txBody>
      </p:sp>
    </p:spTree>
    <p:extLst>
      <p:ext uri="{BB962C8B-B14F-4D97-AF65-F5344CB8AC3E}">
        <p14:creationId xmlns:p14="http://schemas.microsoft.com/office/powerpoint/2010/main" val="2229125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solidFill>
                  <a:prstClr val="black"/>
                </a:solidFill>
              </a:rPr>
              <a:pPr>
                <a:spcBef>
                  <a:spcPct val="0"/>
                </a:spcBef>
              </a:pPr>
              <a:t>26</a:t>
            </a:fld>
            <a:endParaRPr lang="en-US" altLang="en-US" smtClean="0">
              <a:solidFill>
                <a:prstClr val="black"/>
              </a:solidFill>
            </a:endParaRPr>
          </a:p>
        </p:txBody>
      </p:sp>
    </p:spTree>
    <p:extLst>
      <p:ext uri="{BB962C8B-B14F-4D97-AF65-F5344CB8AC3E}">
        <p14:creationId xmlns:p14="http://schemas.microsoft.com/office/powerpoint/2010/main" val="638743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solidFill>
                  <a:prstClr val="black"/>
                </a:solidFill>
              </a:rPr>
              <a:pPr>
                <a:spcBef>
                  <a:spcPct val="0"/>
                </a:spcBef>
              </a:pPr>
              <a:t>27</a:t>
            </a:fld>
            <a:endParaRPr lang="en-US" altLang="en-US" smtClean="0">
              <a:solidFill>
                <a:prstClr val="black"/>
              </a:solidFill>
            </a:endParaRPr>
          </a:p>
        </p:txBody>
      </p:sp>
    </p:spTree>
    <p:extLst>
      <p:ext uri="{BB962C8B-B14F-4D97-AF65-F5344CB8AC3E}">
        <p14:creationId xmlns:p14="http://schemas.microsoft.com/office/powerpoint/2010/main" val="3030410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solidFill>
                  <a:prstClr val="black"/>
                </a:solidFill>
              </a:rPr>
              <a:pPr>
                <a:spcBef>
                  <a:spcPct val="0"/>
                </a:spcBef>
              </a:pPr>
              <a:t>28</a:t>
            </a:fld>
            <a:endParaRPr lang="en-US" altLang="en-US" smtClean="0">
              <a:solidFill>
                <a:prstClr val="black"/>
              </a:solidFill>
            </a:endParaRPr>
          </a:p>
        </p:txBody>
      </p:sp>
    </p:spTree>
    <p:extLst>
      <p:ext uri="{BB962C8B-B14F-4D97-AF65-F5344CB8AC3E}">
        <p14:creationId xmlns:p14="http://schemas.microsoft.com/office/powerpoint/2010/main" val="1790607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solidFill>
                  <a:prstClr val="black"/>
                </a:solidFill>
              </a:rPr>
              <a:pPr>
                <a:spcBef>
                  <a:spcPct val="0"/>
                </a:spcBef>
              </a:pPr>
              <a:t>29</a:t>
            </a:fld>
            <a:endParaRPr lang="en-US" altLang="en-US" smtClean="0">
              <a:solidFill>
                <a:prstClr val="black"/>
              </a:solidFill>
            </a:endParaRPr>
          </a:p>
        </p:txBody>
      </p:sp>
    </p:spTree>
    <p:extLst>
      <p:ext uri="{BB962C8B-B14F-4D97-AF65-F5344CB8AC3E}">
        <p14:creationId xmlns:p14="http://schemas.microsoft.com/office/powerpoint/2010/main" val="307974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3</a:t>
            </a:fld>
            <a:endParaRPr lang="en-US" altLang="en-US" smtClean="0"/>
          </a:p>
        </p:txBody>
      </p:sp>
    </p:spTree>
    <p:extLst>
      <p:ext uri="{BB962C8B-B14F-4D97-AF65-F5344CB8AC3E}">
        <p14:creationId xmlns:p14="http://schemas.microsoft.com/office/powerpoint/2010/main" val="3424759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solidFill>
                  <a:prstClr val="black"/>
                </a:solidFill>
              </a:rPr>
              <a:pPr>
                <a:spcBef>
                  <a:spcPct val="0"/>
                </a:spcBef>
              </a:pPr>
              <a:t>30</a:t>
            </a:fld>
            <a:endParaRPr lang="en-US" altLang="en-US" smtClean="0">
              <a:solidFill>
                <a:prstClr val="black"/>
              </a:solidFill>
            </a:endParaRPr>
          </a:p>
        </p:txBody>
      </p:sp>
    </p:spTree>
    <p:extLst>
      <p:ext uri="{BB962C8B-B14F-4D97-AF65-F5344CB8AC3E}">
        <p14:creationId xmlns:p14="http://schemas.microsoft.com/office/powerpoint/2010/main" val="3074678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solidFill>
                  <a:prstClr val="black"/>
                </a:solidFill>
              </a:rPr>
              <a:pPr>
                <a:spcBef>
                  <a:spcPct val="0"/>
                </a:spcBef>
              </a:pPr>
              <a:t>31</a:t>
            </a:fld>
            <a:endParaRPr lang="en-US" altLang="en-US" smtClean="0">
              <a:solidFill>
                <a:prstClr val="black"/>
              </a:solidFill>
            </a:endParaRPr>
          </a:p>
        </p:txBody>
      </p:sp>
    </p:spTree>
    <p:extLst>
      <p:ext uri="{BB962C8B-B14F-4D97-AF65-F5344CB8AC3E}">
        <p14:creationId xmlns:p14="http://schemas.microsoft.com/office/powerpoint/2010/main" val="4290977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solidFill>
                  <a:prstClr val="black"/>
                </a:solidFill>
              </a:rPr>
              <a:pPr>
                <a:spcBef>
                  <a:spcPct val="0"/>
                </a:spcBef>
              </a:pPr>
              <a:t>32</a:t>
            </a:fld>
            <a:endParaRPr lang="en-US" altLang="en-US" smtClean="0">
              <a:solidFill>
                <a:prstClr val="black"/>
              </a:solidFill>
            </a:endParaRPr>
          </a:p>
        </p:txBody>
      </p:sp>
    </p:spTree>
    <p:extLst>
      <p:ext uri="{BB962C8B-B14F-4D97-AF65-F5344CB8AC3E}">
        <p14:creationId xmlns:p14="http://schemas.microsoft.com/office/powerpoint/2010/main" val="250327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solidFill>
                  <a:prstClr val="black"/>
                </a:solidFill>
              </a:rPr>
              <a:pPr>
                <a:spcBef>
                  <a:spcPct val="0"/>
                </a:spcBef>
              </a:pPr>
              <a:t>33</a:t>
            </a:fld>
            <a:endParaRPr lang="en-US" altLang="en-US" smtClean="0">
              <a:solidFill>
                <a:prstClr val="black"/>
              </a:solidFill>
            </a:endParaRPr>
          </a:p>
        </p:txBody>
      </p:sp>
    </p:spTree>
    <p:extLst>
      <p:ext uri="{BB962C8B-B14F-4D97-AF65-F5344CB8AC3E}">
        <p14:creationId xmlns:p14="http://schemas.microsoft.com/office/powerpoint/2010/main" val="3528397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solidFill>
                  <a:prstClr val="black"/>
                </a:solidFill>
              </a:rPr>
              <a:pPr>
                <a:spcBef>
                  <a:spcPct val="0"/>
                </a:spcBef>
              </a:pPr>
              <a:t>34</a:t>
            </a:fld>
            <a:endParaRPr lang="en-US" altLang="en-US" smtClean="0">
              <a:solidFill>
                <a:prstClr val="black"/>
              </a:solidFill>
            </a:endParaRPr>
          </a:p>
        </p:txBody>
      </p:sp>
    </p:spTree>
    <p:extLst>
      <p:ext uri="{BB962C8B-B14F-4D97-AF65-F5344CB8AC3E}">
        <p14:creationId xmlns:p14="http://schemas.microsoft.com/office/powerpoint/2010/main" val="1801836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35</a:t>
            </a:fld>
            <a:endParaRPr lang="en-US" altLang="en-US" smtClean="0"/>
          </a:p>
        </p:txBody>
      </p:sp>
    </p:spTree>
    <p:extLst>
      <p:ext uri="{BB962C8B-B14F-4D97-AF65-F5344CB8AC3E}">
        <p14:creationId xmlns:p14="http://schemas.microsoft.com/office/powerpoint/2010/main" val="3517212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pPr>
                <a:spcBef>
                  <a:spcPct val="0"/>
                </a:spcBef>
              </a:pPr>
              <a:t>36</a:t>
            </a:fld>
            <a:endParaRPr lang="en-US" altLang="en-US" smtClean="0"/>
          </a:p>
        </p:txBody>
      </p:sp>
    </p:spTree>
    <p:extLst>
      <p:ext uri="{BB962C8B-B14F-4D97-AF65-F5344CB8AC3E}">
        <p14:creationId xmlns:p14="http://schemas.microsoft.com/office/powerpoint/2010/main" val="1403857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37BD992-B79C-476F-84BD-A1B9F8E7428F}" type="slidenum">
              <a:rPr lang="en-US" altLang="en-US" smtClean="0"/>
              <a:pPr>
                <a:spcBef>
                  <a:spcPct val="0"/>
                </a:spcBef>
              </a:pPr>
              <a:t>37</a:t>
            </a:fld>
            <a:endParaRPr lang="en-US" altLang="en-US" smtClean="0"/>
          </a:p>
        </p:txBody>
      </p:sp>
    </p:spTree>
    <p:extLst>
      <p:ext uri="{BB962C8B-B14F-4D97-AF65-F5344CB8AC3E}">
        <p14:creationId xmlns:p14="http://schemas.microsoft.com/office/powerpoint/2010/main" val="2787142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0E377BC-C75E-4856-B8FC-365D3D8A2E5E}" type="slidenum">
              <a:rPr lang="en-US" altLang="en-US" smtClean="0"/>
              <a:pPr>
                <a:spcBef>
                  <a:spcPct val="0"/>
                </a:spcBef>
              </a:pPr>
              <a:t>38</a:t>
            </a:fld>
            <a:endParaRPr lang="en-US" altLang="en-US" smtClean="0"/>
          </a:p>
        </p:txBody>
      </p:sp>
    </p:spTree>
    <p:extLst>
      <p:ext uri="{BB962C8B-B14F-4D97-AF65-F5344CB8AC3E}">
        <p14:creationId xmlns:p14="http://schemas.microsoft.com/office/powerpoint/2010/main" val="1785935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732F6DE-3A56-4244-B99E-A4474ECFA559}" type="slidenum">
              <a:rPr lang="en-US" altLang="en-US" smtClean="0"/>
              <a:pPr>
                <a:spcBef>
                  <a:spcPct val="0"/>
                </a:spcBef>
              </a:pPr>
              <a:t>39</a:t>
            </a:fld>
            <a:endParaRPr lang="en-US" altLang="en-US" smtClean="0"/>
          </a:p>
        </p:txBody>
      </p:sp>
    </p:spTree>
    <p:extLst>
      <p:ext uri="{BB962C8B-B14F-4D97-AF65-F5344CB8AC3E}">
        <p14:creationId xmlns:p14="http://schemas.microsoft.com/office/powerpoint/2010/main" val="1656475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4194102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05B9857-1686-4FF0-B6C0-9590C61171F0}" type="slidenum">
              <a:rPr lang="en-US" altLang="en-US" smtClean="0"/>
              <a:pPr>
                <a:spcBef>
                  <a:spcPct val="0"/>
                </a:spcBef>
              </a:pPr>
              <a:t>40</a:t>
            </a:fld>
            <a:endParaRPr lang="en-US" altLang="en-US" smtClean="0"/>
          </a:p>
        </p:txBody>
      </p:sp>
    </p:spTree>
    <p:extLst>
      <p:ext uri="{BB962C8B-B14F-4D97-AF65-F5344CB8AC3E}">
        <p14:creationId xmlns:p14="http://schemas.microsoft.com/office/powerpoint/2010/main" val="2502629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42</a:t>
            </a:fld>
            <a:endParaRPr lang="en-US" altLang="en-US" smtClean="0">
              <a:solidFill>
                <a:prstClr val="black"/>
              </a:solidFill>
            </a:endParaRPr>
          </a:p>
        </p:txBody>
      </p:sp>
    </p:spTree>
    <p:extLst>
      <p:ext uri="{BB962C8B-B14F-4D97-AF65-F5344CB8AC3E}">
        <p14:creationId xmlns:p14="http://schemas.microsoft.com/office/powerpoint/2010/main" val="1848585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43</a:t>
            </a:fld>
            <a:endParaRPr lang="en-US" altLang="en-US" smtClean="0">
              <a:solidFill>
                <a:prstClr val="black"/>
              </a:solidFill>
            </a:endParaRPr>
          </a:p>
        </p:txBody>
      </p:sp>
    </p:spTree>
    <p:extLst>
      <p:ext uri="{BB962C8B-B14F-4D97-AF65-F5344CB8AC3E}">
        <p14:creationId xmlns:p14="http://schemas.microsoft.com/office/powerpoint/2010/main" val="2737355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44</a:t>
            </a:fld>
            <a:endParaRPr lang="en-US" altLang="en-US" smtClean="0">
              <a:solidFill>
                <a:prstClr val="black"/>
              </a:solidFill>
            </a:endParaRPr>
          </a:p>
        </p:txBody>
      </p:sp>
    </p:spTree>
    <p:extLst>
      <p:ext uri="{BB962C8B-B14F-4D97-AF65-F5344CB8AC3E}">
        <p14:creationId xmlns:p14="http://schemas.microsoft.com/office/powerpoint/2010/main" val="4036153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45</a:t>
            </a:fld>
            <a:endParaRPr lang="en-US" altLang="en-US" smtClean="0">
              <a:solidFill>
                <a:prstClr val="black"/>
              </a:solidFill>
            </a:endParaRPr>
          </a:p>
        </p:txBody>
      </p:sp>
    </p:spTree>
    <p:extLst>
      <p:ext uri="{BB962C8B-B14F-4D97-AF65-F5344CB8AC3E}">
        <p14:creationId xmlns:p14="http://schemas.microsoft.com/office/powerpoint/2010/main" val="2704094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46</a:t>
            </a:fld>
            <a:endParaRPr lang="en-US" altLang="en-US" smtClean="0">
              <a:solidFill>
                <a:prstClr val="black"/>
              </a:solidFill>
            </a:endParaRPr>
          </a:p>
        </p:txBody>
      </p:sp>
    </p:spTree>
    <p:extLst>
      <p:ext uri="{BB962C8B-B14F-4D97-AF65-F5344CB8AC3E}">
        <p14:creationId xmlns:p14="http://schemas.microsoft.com/office/powerpoint/2010/main" val="1699941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47</a:t>
            </a:fld>
            <a:endParaRPr lang="en-US" altLang="en-US" smtClean="0">
              <a:solidFill>
                <a:prstClr val="black"/>
              </a:solidFill>
            </a:endParaRPr>
          </a:p>
        </p:txBody>
      </p:sp>
    </p:spTree>
    <p:extLst>
      <p:ext uri="{BB962C8B-B14F-4D97-AF65-F5344CB8AC3E}">
        <p14:creationId xmlns:p14="http://schemas.microsoft.com/office/powerpoint/2010/main" val="454461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48</a:t>
            </a:fld>
            <a:endParaRPr lang="en-US" altLang="en-US" smtClean="0">
              <a:solidFill>
                <a:prstClr val="black"/>
              </a:solidFill>
            </a:endParaRPr>
          </a:p>
        </p:txBody>
      </p:sp>
    </p:spTree>
    <p:extLst>
      <p:ext uri="{BB962C8B-B14F-4D97-AF65-F5344CB8AC3E}">
        <p14:creationId xmlns:p14="http://schemas.microsoft.com/office/powerpoint/2010/main" val="38369141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49</a:t>
            </a:fld>
            <a:endParaRPr lang="en-US" altLang="en-US" smtClean="0">
              <a:solidFill>
                <a:prstClr val="black"/>
              </a:solidFill>
            </a:endParaRPr>
          </a:p>
        </p:txBody>
      </p:sp>
    </p:spTree>
    <p:extLst>
      <p:ext uri="{BB962C8B-B14F-4D97-AF65-F5344CB8AC3E}">
        <p14:creationId xmlns:p14="http://schemas.microsoft.com/office/powerpoint/2010/main" val="1984404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50</a:t>
            </a:fld>
            <a:endParaRPr lang="en-US" altLang="en-US" smtClean="0">
              <a:solidFill>
                <a:prstClr val="black"/>
              </a:solidFill>
            </a:endParaRPr>
          </a:p>
        </p:txBody>
      </p:sp>
    </p:spTree>
    <p:extLst>
      <p:ext uri="{BB962C8B-B14F-4D97-AF65-F5344CB8AC3E}">
        <p14:creationId xmlns:p14="http://schemas.microsoft.com/office/powerpoint/2010/main" val="370323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539783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51</a:t>
            </a:fld>
            <a:endParaRPr lang="en-US" altLang="en-US" smtClean="0">
              <a:solidFill>
                <a:prstClr val="black"/>
              </a:solidFill>
            </a:endParaRPr>
          </a:p>
        </p:txBody>
      </p:sp>
    </p:spTree>
    <p:extLst>
      <p:ext uri="{BB962C8B-B14F-4D97-AF65-F5344CB8AC3E}">
        <p14:creationId xmlns:p14="http://schemas.microsoft.com/office/powerpoint/2010/main" val="3286088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52</a:t>
            </a:fld>
            <a:endParaRPr lang="en-US" altLang="en-US" smtClean="0">
              <a:solidFill>
                <a:prstClr val="black"/>
              </a:solidFill>
            </a:endParaRPr>
          </a:p>
        </p:txBody>
      </p:sp>
    </p:spTree>
    <p:extLst>
      <p:ext uri="{BB962C8B-B14F-4D97-AF65-F5344CB8AC3E}">
        <p14:creationId xmlns:p14="http://schemas.microsoft.com/office/powerpoint/2010/main" val="34767813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53</a:t>
            </a:fld>
            <a:endParaRPr lang="en-US" altLang="en-US" smtClean="0">
              <a:solidFill>
                <a:prstClr val="black"/>
              </a:solidFill>
            </a:endParaRPr>
          </a:p>
        </p:txBody>
      </p:sp>
    </p:spTree>
    <p:extLst>
      <p:ext uri="{BB962C8B-B14F-4D97-AF65-F5344CB8AC3E}">
        <p14:creationId xmlns:p14="http://schemas.microsoft.com/office/powerpoint/2010/main" val="2613805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54</a:t>
            </a:fld>
            <a:endParaRPr lang="en-US" altLang="en-US" smtClean="0">
              <a:solidFill>
                <a:prstClr val="black"/>
              </a:solidFill>
            </a:endParaRPr>
          </a:p>
        </p:txBody>
      </p:sp>
    </p:spTree>
    <p:extLst>
      <p:ext uri="{BB962C8B-B14F-4D97-AF65-F5344CB8AC3E}">
        <p14:creationId xmlns:p14="http://schemas.microsoft.com/office/powerpoint/2010/main" val="1459726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55</a:t>
            </a:fld>
            <a:endParaRPr lang="en-US" altLang="en-US" smtClean="0">
              <a:solidFill>
                <a:prstClr val="black"/>
              </a:solidFill>
            </a:endParaRPr>
          </a:p>
        </p:txBody>
      </p:sp>
    </p:spTree>
    <p:extLst>
      <p:ext uri="{BB962C8B-B14F-4D97-AF65-F5344CB8AC3E}">
        <p14:creationId xmlns:p14="http://schemas.microsoft.com/office/powerpoint/2010/main" val="10093115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56</a:t>
            </a:fld>
            <a:endParaRPr lang="en-US" altLang="en-US" smtClean="0">
              <a:solidFill>
                <a:prstClr val="black"/>
              </a:solidFill>
            </a:endParaRPr>
          </a:p>
        </p:txBody>
      </p:sp>
    </p:spTree>
    <p:extLst>
      <p:ext uri="{BB962C8B-B14F-4D97-AF65-F5344CB8AC3E}">
        <p14:creationId xmlns:p14="http://schemas.microsoft.com/office/powerpoint/2010/main" val="3022452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57</a:t>
            </a:fld>
            <a:endParaRPr lang="en-US" altLang="en-US" smtClean="0">
              <a:solidFill>
                <a:prstClr val="black"/>
              </a:solidFill>
            </a:endParaRPr>
          </a:p>
        </p:txBody>
      </p:sp>
    </p:spTree>
    <p:extLst>
      <p:ext uri="{BB962C8B-B14F-4D97-AF65-F5344CB8AC3E}">
        <p14:creationId xmlns:p14="http://schemas.microsoft.com/office/powerpoint/2010/main" val="12212006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58</a:t>
            </a:fld>
            <a:endParaRPr lang="en-US" altLang="en-US" smtClean="0">
              <a:solidFill>
                <a:prstClr val="black"/>
              </a:solidFill>
            </a:endParaRPr>
          </a:p>
        </p:txBody>
      </p:sp>
    </p:spTree>
    <p:extLst>
      <p:ext uri="{BB962C8B-B14F-4D97-AF65-F5344CB8AC3E}">
        <p14:creationId xmlns:p14="http://schemas.microsoft.com/office/powerpoint/2010/main" val="34939649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59</a:t>
            </a:fld>
            <a:endParaRPr lang="en-US" altLang="en-US" smtClean="0">
              <a:solidFill>
                <a:prstClr val="black"/>
              </a:solidFill>
            </a:endParaRPr>
          </a:p>
        </p:txBody>
      </p:sp>
    </p:spTree>
    <p:extLst>
      <p:ext uri="{BB962C8B-B14F-4D97-AF65-F5344CB8AC3E}">
        <p14:creationId xmlns:p14="http://schemas.microsoft.com/office/powerpoint/2010/main" val="3702162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4DD4822-F925-4C95-868C-4DE28EAE39BE}" type="slidenum">
              <a:rPr lang="en-US" altLang="en-US" smtClean="0">
                <a:solidFill>
                  <a:prstClr val="black"/>
                </a:solidFill>
              </a:rPr>
              <a:pPr>
                <a:spcBef>
                  <a:spcPct val="0"/>
                </a:spcBef>
              </a:pPr>
              <a:t>60</a:t>
            </a:fld>
            <a:endParaRPr lang="en-US" altLang="en-US" smtClean="0">
              <a:solidFill>
                <a:prstClr val="black"/>
              </a:solidFill>
            </a:endParaRPr>
          </a:p>
        </p:txBody>
      </p:sp>
    </p:spTree>
    <p:extLst>
      <p:ext uri="{BB962C8B-B14F-4D97-AF65-F5344CB8AC3E}">
        <p14:creationId xmlns:p14="http://schemas.microsoft.com/office/powerpoint/2010/main" val="794253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3255413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7</a:t>
            </a:fld>
            <a:endParaRPr lang="en-US" altLang="en-US" smtClean="0"/>
          </a:p>
        </p:txBody>
      </p:sp>
    </p:spTree>
    <p:extLst>
      <p:ext uri="{BB962C8B-B14F-4D97-AF65-F5344CB8AC3E}">
        <p14:creationId xmlns:p14="http://schemas.microsoft.com/office/powerpoint/2010/main" val="3338795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8</a:t>
            </a:fld>
            <a:endParaRPr lang="en-US" altLang="en-US" smtClean="0"/>
          </a:p>
        </p:txBody>
      </p:sp>
    </p:spTree>
    <p:extLst>
      <p:ext uri="{BB962C8B-B14F-4D97-AF65-F5344CB8AC3E}">
        <p14:creationId xmlns:p14="http://schemas.microsoft.com/office/powerpoint/2010/main" val="360705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05EE46-AD3B-4EC2-81A8-274683B1E5FB}" type="slidenum">
              <a:rPr lang="en-US" altLang="en-US" smtClean="0"/>
              <a:pPr>
                <a:spcBef>
                  <a:spcPct val="0"/>
                </a:spcBef>
              </a:pPr>
              <a:t>9</a:t>
            </a:fld>
            <a:endParaRPr lang="en-US" altLang="en-US" smtClean="0"/>
          </a:p>
        </p:txBody>
      </p:sp>
    </p:spTree>
    <p:extLst>
      <p:ext uri="{BB962C8B-B14F-4D97-AF65-F5344CB8AC3E}">
        <p14:creationId xmlns:p14="http://schemas.microsoft.com/office/powerpoint/2010/main" val="1444471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89D0FBB-24B1-4034-8260-81D1A4E5DAEC}" type="datetimeFigureOut">
              <a:rPr lang="en-US" altLang="en-US"/>
              <a:pPr>
                <a:defRPr/>
              </a:pPr>
              <a:t>9/14/2018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36D35-D307-4DD3-B3F3-059596B86A33}" type="slidenum">
              <a:rPr lang="en-US" altLang="en-US"/>
              <a:pPr>
                <a:defRPr/>
              </a:pPr>
              <a:t>‹#›</a:t>
            </a:fld>
            <a:endParaRPr lang="en-US" altLang="en-US"/>
          </a:p>
        </p:txBody>
      </p:sp>
    </p:spTree>
    <p:extLst>
      <p:ext uri="{BB962C8B-B14F-4D97-AF65-F5344CB8AC3E}">
        <p14:creationId xmlns:p14="http://schemas.microsoft.com/office/powerpoint/2010/main" val="668040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F8F5D1-FF3F-49D7-91F4-638A830AF4C4}" type="datetimeFigureOut">
              <a:rPr lang="en-US" altLang="en-US"/>
              <a:pPr>
                <a:defRPr/>
              </a:pPr>
              <a:t>9/14/2018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46F2B3-B35D-400F-AE68-6731ACBDE31E}" type="slidenum">
              <a:rPr lang="en-US" altLang="en-US"/>
              <a:pPr>
                <a:defRPr/>
              </a:pPr>
              <a:t>‹#›</a:t>
            </a:fld>
            <a:endParaRPr lang="en-US" altLang="en-US"/>
          </a:p>
        </p:txBody>
      </p:sp>
    </p:spTree>
    <p:extLst>
      <p:ext uri="{BB962C8B-B14F-4D97-AF65-F5344CB8AC3E}">
        <p14:creationId xmlns:p14="http://schemas.microsoft.com/office/powerpoint/2010/main" val="3691278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23A376-2DAD-4480-A0A7-AD8A19E081C7}" type="datetimeFigureOut">
              <a:rPr lang="en-US" altLang="en-US"/>
              <a:pPr>
                <a:defRPr/>
              </a:pPr>
              <a:t>9/14/2018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E97A7-4748-4A0F-AE81-68F289B7296B}" type="slidenum">
              <a:rPr lang="en-US" altLang="en-US"/>
              <a:pPr>
                <a:defRPr/>
              </a:pPr>
              <a:t>‹#›</a:t>
            </a:fld>
            <a:endParaRPr lang="en-US" altLang="en-US"/>
          </a:p>
        </p:txBody>
      </p:sp>
    </p:spTree>
    <p:extLst>
      <p:ext uri="{BB962C8B-B14F-4D97-AF65-F5344CB8AC3E}">
        <p14:creationId xmlns:p14="http://schemas.microsoft.com/office/powerpoint/2010/main" val="206892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3F2E5C-79A6-4ED9-8E92-7E8E15B93024}" type="datetimeFigureOut">
              <a:rPr lang="en-US" altLang="en-US"/>
              <a:pPr>
                <a:defRPr/>
              </a:pPr>
              <a:t>9/14/2018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042E6D-DCAB-4787-AE94-0F052F9704F9}" type="slidenum">
              <a:rPr lang="en-US" altLang="en-US"/>
              <a:pPr>
                <a:defRPr/>
              </a:pPr>
              <a:t>‹#›</a:t>
            </a:fld>
            <a:endParaRPr lang="en-US" altLang="en-US"/>
          </a:p>
        </p:txBody>
      </p:sp>
    </p:spTree>
    <p:extLst>
      <p:ext uri="{BB962C8B-B14F-4D97-AF65-F5344CB8AC3E}">
        <p14:creationId xmlns:p14="http://schemas.microsoft.com/office/powerpoint/2010/main" val="104734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05E715-BCD2-4708-9C2B-33C58BD7ED77}" type="datetimeFigureOut">
              <a:rPr lang="en-US" altLang="en-US"/>
              <a:pPr>
                <a:defRPr/>
              </a:pPr>
              <a:t>9/14/2018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AF1E16-AAD4-457B-BC6B-C26756A7ECC8}" type="slidenum">
              <a:rPr lang="en-US" altLang="en-US"/>
              <a:pPr>
                <a:defRPr/>
              </a:pPr>
              <a:t>‹#›</a:t>
            </a:fld>
            <a:endParaRPr lang="en-US" altLang="en-US"/>
          </a:p>
        </p:txBody>
      </p:sp>
    </p:spTree>
    <p:extLst>
      <p:ext uri="{BB962C8B-B14F-4D97-AF65-F5344CB8AC3E}">
        <p14:creationId xmlns:p14="http://schemas.microsoft.com/office/powerpoint/2010/main" val="3497460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1ACC932-BCD5-4123-85C0-25CC456C9355}" type="datetimeFigureOut">
              <a:rPr lang="en-US" altLang="en-US"/>
              <a:pPr>
                <a:defRPr/>
              </a:pPr>
              <a:t>9/14/2018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421E9E-A36A-4649-B4CA-11A11300C7CE}" type="slidenum">
              <a:rPr lang="en-US" altLang="en-US"/>
              <a:pPr>
                <a:defRPr/>
              </a:pPr>
              <a:t>‹#›</a:t>
            </a:fld>
            <a:endParaRPr lang="en-US" altLang="en-US"/>
          </a:p>
        </p:txBody>
      </p:sp>
    </p:spTree>
    <p:extLst>
      <p:ext uri="{BB962C8B-B14F-4D97-AF65-F5344CB8AC3E}">
        <p14:creationId xmlns:p14="http://schemas.microsoft.com/office/powerpoint/2010/main" val="2899485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25FEDA2-A2DA-406B-AD92-90FA56C5007B}" type="datetimeFigureOut">
              <a:rPr lang="en-US" altLang="en-US"/>
              <a:pPr>
                <a:defRPr/>
              </a:pPr>
              <a:t>9/14/2018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4942A9-D3D9-45C1-89D9-3F48984045BF}" type="slidenum">
              <a:rPr lang="en-US" altLang="en-US"/>
              <a:pPr>
                <a:defRPr/>
              </a:pPr>
              <a:t>‹#›</a:t>
            </a:fld>
            <a:endParaRPr lang="en-US" altLang="en-US"/>
          </a:p>
        </p:txBody>
      </p:sp>
    </p:spTree>
    <p:extLst>
      <p:ext uri="{BB962C8B-B14F-4D97-AF65-F5344CB8AC3E}">
        <p14:creationId xmlns:p14="http://schemas.microsoft.com/office/powerpoint/2010/main" val="597109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9F765AD-2F5A-4C70-A4B4-F0CB1A9010F7}" type="datetimeFigureOut">
              <a:rPr lang="en-US" altLang="en-US"/>
              <a:pPr>
                <a:defRPr/>
              </a:pPr>
              <a:t>9/14/2018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4F0053-AD9D-48D9-9C25-7A304FD412D3}" type="slidenum">
              <a:rPr lang="en-US" altLang="en-US"/>
              <a:pPr>
                <a:defRPr/>
              </a:pPr>
              <a:t>‹#›</a:t>
            </a:fld>
            <a:endParaRPr lang="en-US" altLang="en-US"/>
          </a:p>
        </p:txBody>
      </p:sp>
    </p:spTree>
    <p:extLst>
      <p:ext uri="{BB962C8B-B14F-4D97-AF65-F5344CB8AC3E}">
        <p14:creationId xmlns:p14="http://schemas.microsoft.com/office/powerpoint/2010/main" val="210308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BC7B73-FCBD-4723-97BA-21683A658B5A}" type="datetimeFigureOut">
              <a:rPr lang="en-US" altLang="en-US"/>
              <a:pPr>
                <a:defRPr/>
              </a:pPr>
              <a:t>9/14/2018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D11448-8B4E-4803-82F0-720DC918F0E9}" type="slidenum">
              <a:rPr lang="en-US" altLang="en-US"/>
              <a:pPr>
                <a:defRPr/>
              </a:pPr>
              <a:t>‹#›</a:t>
            </a:fld>
            <a:endParaRPr lang="en-US" altLang="en-US"/>
          </a:p>
        </p:txBody>
      </p:sp>
    </p:spTree>
    <p:extLst>
      <p:ext uri="{BB962C8B-B14F-4D97-AF65-F5344CB8AC3E}">
        <p14:creationId xmlns:p14="http://schemas.microsoft.com/office/powerpoint/2010/main" val="3066084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078528-4E55-44A5-AF68-5E5E06E66EC8}" type="datetimeFigureOut">
              <a:rPr lang="en-US" altLang="en-US"/>
              <a:pPr>
                <a:defRPr/>
              </a:pPr>
              <a:t>9/14/2018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FBBFBF-DA76-4B5E-9221-E35A6F887AC9}" type="slidenum">
              <a:rPr lang="en-US" altLang="en-US"/>
              <a:pPr>
                <a:defRPr/>
              </a:pPr>
              <a:t>‹#›</a:t>
            </a:fld>
            <a:endParaRPr lang="en-US" altLang="en-US"/>
          </a:p>
        </p:txBody>
      </p:sp>
    </p:spTree>
    <p:extLst>
      <p:ext uri="{BB962C8B-B14F-4D97-AF65-F5344CB8AC3E}">
        <p14:creationId xmlns:p14="http://schemas.microsoft.com/office/powerpoint/2010/main" val="2250875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FCF1C7-B51B-4054-B445-6ABFA85BA7E8}" type="datetimeFigureOut">
              <a:rPr lang="en-US" altLang="en-US"/>
              <a:pPr>
                <a:defRPr/>
              </a:pPr>
              <a:t>9/14/2018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4B3480-87C5-4B67-8414-01B2F4AAFB04}" type="slidenum">
              <a:rPr lang="en-US" altLang="en-US"/>
              <a:pPr>
                <a:defRPr/>
              </a:pPr>
              <a:t>‹#›</a:t>
            </a:fld>
            <a:endParaRPr lang="en-US" altLang="en-US"/>
          </a:p>
        </p:txBody>
      </p:sp>
    </p:spTree>
    <p:extLst>
      <p:ext uri="{BB962C8B-B14F-4D97-AF65-F5344CB8AC3E}">
        <p14:creationId xmlns:p14="http://schemas.microsoft.com/office/powerpoint/2010/main" val="417329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2A436A4-5D1E-4A1F-BBF9-D80057778870}" type="datetimeFigureOut">
              <a:rPr lang="en-US" altLang="en-US"/>
              <a:pPr>
                <a:defRPr/>
              </a:pPr>
              <a:t>9/14/2018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3310386-E535-4404-93ED-B0B162862AB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osusga.okstate.edu/images/Documents/co-sponsorship.2.14.13.fillable.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app.it.okstate.edu/sga_forms/index.php/module/Default/action/ViewForm/form_key/5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mailto:kailey.rose@okstate.ed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hyperlink" Target="http://meetings.okstate.ed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633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723020"/>
            <a:ext cx="7772400" cy="3292600"/>
          </a:xfrm>
        </p:spPr>
        <p:txBody>
          <a:bodyPr rtlCol="0">
            <a:normAutofit/>
          </a:bodyPr>
          <a:lstStyle/>
          <a:p>
            <a:pPr eaLnBrk="1" fontAlgn="auto" hangingPunct="1">
              <a:spcAft>
                <a:spcPts val="0"/>
              </a:spcAft>
              <a:defRPr/>
            </a:pPr>
            <a:r>
              <a:rPr lang="en-US" sz="3600" b="1" dirty="0" smtClean="0">
                <a:effectLst>
                  <a:outerShdw blurRad="38100" dist="38100" dir="2700000" algn="tl">
                    <a:srgbClr val="000000">
                      <a:alpha val="43137"/>
                    </a:srgbClr>
                  </a:outerShdw>
                </a:effectLst>
                <a:ea typeface="+mj-ea"/>
                <a:cs typeface="+mj-cs"/>
              </a:rPr>
              <a:t>Welcome to the Leadership and Campus Life Presidents and Advisors Workshop</a:t>
            </a:r>
            <a:endParaRPr lang="en-US" sz="3600" b="1" dirty="0">
              <a:effectLst>
                <a:outerShdw blurRad="38100" dist="38100" dir="2700000" algn="tl">
                  <a:srgbClr val="000000">
                    <a:alpha val="43137"/>
                  </a:srgbClr>
                </a:outerShdw>
              </a:effectLs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39505" y="1927631"/>
            <a:ext cx="4572000" cy="3564053"/>
          </a:xfrm>
          <a:prstGeom prst="rect">
            <a:avLst/>
          </a:prstGeom>
        </p:spPr>
        <p:txBody>
          <a:bodyPr>
            <a:spAutoFit/>
          </a:bodyPr>
          <a:lstStyle/>
          <a:p>
            <a:pPr marL="342900" lvl="0" indent="-342900" eaLnBrk="1" hangingPunct="1">
              <a:spcBef>
                <a:spcPct val="20000"/>
              </a:spcBef>
              <a:buFont typeface="Arial" panose="020B0604020202020204" pitchFamily="34" charset="0"/>
              <a:buChar char="•"/>
            </a:pPr>
            <a:r>
              <a:rPr lang="en-US" altLang="en-US" sz="2400" dirty="0">
                <a:solidFill>
                  <a:prstClr val="black"/>
                </a:solidFill>
                <a:latin typeface="Century Schoolbook" pitchFamily="-84" charset="0"/>
              </a:rPr>
              <a:t>Maximum amount $25 per card – limit of $250 for all cards</a:t>
            </a:r>
          </a:p>
          <a:p>
            <a:pPr marL="342900" lvl="0" indent="-342900" eaLnBrk="1" hangingPunct="1">
              <a:spcBef>
                <a:spcPct val="20000"/>
              </a:spcBef>
              <a:buFont typeface="Arial" panose="020B0604020202020204" pitchFamily="34" charset="0"/>
              <a:buChar char="•"/>
            </a:pPr>
            <a:r>
              <a:rPr lang="en-US" altLang="en-US" sz="2400" dirty="0">
                <a:solidFill>
                  <a:prstClr val="black"/>
                </a:solidFill>
                <a:latin typeface="Century Schoolbook" pitchFamily="-84" charset="0"/>
              </a:rPr>
              <a:t>Keep log with name, address, CWID, and amount of gift card for each recipient</a:t>
            </a:r>
          </a:p>
          <a:p>
            <a:pPr marL="342900" lvl="0" indent="-342900" eaLnBrk="1" hangingPunct="1">
              <a:spcBef>
                <a:spcPct val="20000"/>
              </a:spcBef>
              <a:buFont typeface="Arial" panose="020B0604020202020204" pitchFamily="34" charset="0"/>
              <a:buChar char="•"/>
            </a:pPr>
            <a:r>
              <a:rPr lang="en-US" altLang="en-US" sz="2400" dirty="0">
                <a:solidFill>
                  <a:prstClr val="black"/>
                </a:solidFill>
                <a:latin typeface="Century Schoolbook" pitchFamily="-84" charset="0"/>
              </a:rPr>
              <a:t>Each recipient must sign log.  That log </a:t>
            </a:r>
            <a:r>
              <a:rPr lang="en-US" altLang="en-US" sz="2400" b="1" dirty="0">
                <a:solidFill>
                  <a:prstClr val="black"/>
                </a:solidFill>
                <a:latin typeface="Century Schoolbook" pitchFamily="-84" charset="0"/>
              </a:rPr>
              <a:t>must</a:t>
            </a:r>
            <a:r>
              <a:rPr lang="en-US" altLang="en-US" sz="2400" dirty="0">
                <a:solidFill>
                  <a:prstClr val="black"/>
                </a:solidFill>
                <a:latin typeface="Century Schoolbook" pitchFamily="-84" charset="0"/>
              </a:rPr>
              <a:t> be attached to disbursement voucher.</a:t>
            </a:r>
          </a:p>
        </p:txBody>
      </p:sp>
      <p:sp>
        <p:nvSpPr>
          <p:cNvPr id="7" name="Rectangle 6"/>
          <p:cNvSpPr/>
          <p:nvPr/>
        </p:nvSpPr>
        <p:spPr>
          <a:xfrm>
            <a:off x="2265952" y="711671"/>
            <a:ext cx="4709238" cy="707886"/>
          </a:xfrm>
          <a:prstGeom prst="rect">
            <a:avLst/>
          </a:prstGeom>
        </p:spPr>
        <p:txBody>
          <a:bodyPr wrap="none">
            <a:spAutoFit/>
          </a:bodyPr>
          <a:lstStyle/>
          <a:p>
            <a:r>
              <a:rPr lang="en-US" sz="4000" b="1" dirty="0">
                <a:solidFill>
                  <a:prstClr val="black"/>
                </a:solidFill>
                <a:effectLst>
                  <a:outerShdw blurRad="38100" dist="38100" dir="2700000" algn="tl">
                    <a:srgbClr val="000000">
                      <a:alpha val="43137"/>
                    </a:srgbClr>
                  </a:outerShdw>
                </a:effectLst>
                <a:latin typeface="Calibri"/>
                <a:cs typeface="+mj-cs"/>
              </a:rPr>
              <a:t>Purchasing Gift Cards</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4"/>
          <a:srcRect l="12672" t="22045" r="12740" b="31838"/>
          <a:stretch/>
        </p:blipFill>
        <p:spPr>
          <a:xfrm>
            <a:off x="5629834" y="2644588"/>
            <a:ext cx="2841813" cy="1757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4641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8182" y="351824"/>
            <a:ext cx="5816852" cy="769441"/>
          </a:xfrm>
          <a:prstGeom prst="rect">
            <a:avLst/>
          </a:prstGeom>
        </p:spPr>
        <p:txBody>
          <a:bodyPr wrap="square">
            <a:spAutoFit/>
          </a:bodyPr>
          <a:lstStyle/>
          <a:p>
            <a:r>
              <a:rPr lang="en-US" sz="4400" dirty="0">
                <a:solidFill>
                  <a:prstClr val="black"/>
                </a:solidFill>
                <a:latin typeface="Calibri"/>
                <a:cs typeface="+mj-cs"/>
              </a:rPr>
              <a:t>Gift Card Log Example</a:t>
            </a:r>
            <a:endParaRPr lang="en-US" dirty="0"/>
          </a:p>
        </p:txBody>
      </p:sp>
      <p:pic>
        <p:nvPicPr>
          <p:cNvPr id="2" name="Picture 1"/>
          <p:cNvPicPr>
            <a:picLocks noChangeAspect="1"/>
          </p:cNvPicPr>
          <p:nvPr/>
        </p:nvPicPr>
        <p:blipFill>
          <a:blip r:embed="rId4"/>
          <a:stretch>
            <a:fillRect/>
          </a:stretch>
        </p:blipFill>
        <p:spPr>
          <a:xfrm>
            <a:off x="1020772" y="1539076"/>
            <a:ext cx="7102456" cy="3779848"/>
          </a:xfrm>
          <a:prstGeom prst="rect">
            <a:avLst/>
          </a:prstGeom>
        </p:spPr>
      </p:pic>
    </p:spTree>
    <p:extLst>
      <p:ext uri="{BB962C8B-B14F-4D97-AF65-F5344CB8AC3E}">
        <p14:creationId xmlns:p14="http://schemas.microsoft.com/office/powerpoint/2010/main" val="1316973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39505" y="41949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b="1" dirty="0" smtClean="0">
                <a:effectLst>
                  <a:outerShdw blurRad="38100" dist="38100" dir="2700000" algn="tl">
                    <a:srgbClr val="000000">
                      <a:alpha val="43137"/>
                    </a:srgbClr>
                  </a:outerShdw>
                </a:effectLst>
                <a:ea typeface="+mj-ea"/>
                <a:cs typeface="+mj-cs"/>
              </a:rPr>
              <a:t>Transfers</a:t>
            </a:r>
            <a:endParaRPr lang="en-US" b="1" dirty="0">
              <a:effectLst>
                <a:outerShdw blurRad="38100" dist="38100" dir="2700000" algn="tl">
                  <a:srgbClr val="000000">
                    <a:alpha val="43137"/>
                  </a:srgbClr>
                </a:outerShdw>
              </a:effectLst>
              <a:ea typeface="+mj-ea"/>
              <a:cs typeface="+mj-cs"/>
            </a:endParaRPr>
          </a:p>
        </p:txBody>
      </p:sp>
      <p:sp>
        <p:nvSpPr>
          <p:cNvPr id="4" name="Rectangle 3"/>
          <p:cNvSpPr/>
          <p:nvPr/>
        </p:nvSpPr>
        <p:spPr>
          <a:xfrm>
            <a:off x="339505" y="1474619"/>
            <a:ext cx="4572000" cy="3908762"/>
          </a:xfrm>
          <a:prstGeom prst="rect">
            <a:avLst/>
          </a:prstGeom>
        </p:spPr>
        <p:txBody>
          <a:bodyPr>
            <a:spAutoFit/>
          </a:bodyPr>
          <a:lstStyle/>
          <a:p>
            <a:pPr marL="342900" lvl="0" indent="-342900" eaLnBrk="1" hangingPunct="1">
              <a:spcBef>
                <a:spcPct val="20000"/>
              </a:spcBef>
              <a:buFont typeface="Arial" panose="020B0604020202020204" pitchFamily="34" charset="0"/>
              <a:buChar char="•"/>
            </a:pPr>
            <a:r>
              <a:rPr lang="en-US" altLang="en-US" sz="2000" dirty="0">
                <a:solidFill>
                  <a:prstClr val="black"/>
                </a:solidFill>
                <a:latin typeface="Century Schoolbook" pitchFamily="-84" charset="0"/>
              </a:rPr>
              <a:t>Student organizations may transfer funds to another student organization</a:t>
            </a:r>
          </a:p>
          <a:p>
            <a:pPr marL="342900" lvl="0" indent="-342900" eaLnBrk="1" hangingPunct="1">
              <a:spcBef>
                <a:spcPct val="20000"/>
              </a:spcBef>
              <a:buFont typeface="Arial" panose="020B0604020202020204" pitchFamily="34" charset="0"/>
              <a:buChar char="•"/>
            </a:pPr>
            <a:r>
              <a:rPr lang="en-US" altLang="en-US" sz="2000" dirty="0">
                <a:solidFill>
                  <a:prstClr val="black"/>
                </a:solidFill>
                <a:latin typeface="Century Schoolbook" pitchFamily="-84" charset="0"/>
              </a:rPr>
              <a:t>Memo needs to include current date, name and fund number (1-991XXX)of student organization receiving funds and name and fund number (1-991XXX) of student organization paying funds</a:t>
            </a:r>
          </a:p>
          <a:p>
            <a:pPr marL="342900" lvl="0" indent="-342900" eaLnBrk="1" hangingPunct="1">
              <a:spcBef>
                <a:spcPct val="20000"/>
              </a:spcBef>
              <a:buFont typeface="Arial" panose="020B0604020202020204" pitchFamily="34" charset="0"/>
              <a:buChar char="•"/>
            </a:pPr>
            <a:r>
              <a:rPr lang="en-US" altLang="en-US" sz="2000" dirty="0">
                <a:solidFill>
                  <a:prstClr val="black"/>
                </a:solidFill>
                <a:latin typeface="Century Schoolbook" pitchFamily="-84" charset="0"/>
              </a:rPr>
              <a:t>Memo must be signed by President or Treasurer and Advisor of organization paying the funds</a:t>
            </a:r>
          </a:p>
        </p:txBody>
      </p:sp>
      <p:pic>
        <p:nvPicPr>
          <p:cNvPr id="6" name="Picture 5"/>
          <p:cNvPicPr>
            <a:picLocks noChangeAspect="1"/>
          </p:cNvPicPr>
          <p:nvPr/>
        </p:nvPicPr>
        <p:blipFill>
          <a:blip r:embed="rId4"/>
          <a:stretch>
            <a:fillRect/>
          </a:stretch>
        </p:blipFill>
        <p:spPr>
          <a:xfrm>
            <a:off x="6085344" y="3779994"/>
            <a:ext cx="2133785" cy="1603387"/>
          </a:xfrm>
          <a:prstGeom prst="rect">
            <a:avLst/>
          </a:prstGeom>
        </p:spPr>
      </p:pic>
    </p:spTree>
    <p:extLst>
      <p:ext uri="{BB962C8B-B14F-4D97-AF65-F5344CB8AC3E}">
        <p14:creationId xmlns:p14="http://schemas.microsoft.com/office/powerpoint/2010/main" val="2160011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39505" y="27915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b="1" dirty="0">
                <a:effectLst>
                  <a:outerShdw blurRad="38100" dist="38100" dir="2700000" algn="tl">
                    <a:srgbClr val="000000">
                      <a:alpha val="43137"/>
                    </a:srgbClr>
                  </a:outerShdw>
                </a:effectLst>
                <a:ea typeface="+mj-ea"/>
                <a:cs typeface="+mj-cs"/>
              </a:rPr>
              <a:t>Donations</a:t>
            </a:r>
          </a:p>
        </p:txBody>
      </p:sp>
      <p:sp>
        <p:nvSpPr>
          <p:cNvPr id="2" name="Rectangle 1"/>
          <p:cNvSpPr/>
          <p:nvPr/>
        </p:nvSpPr>
        <p:spPr>
          <a:xfrm>
            <a:off x="778776" y="1542003"/>
            <a:ext cx="7119130" cy="2185214"/>
          </a:xfrm>
          <a:prstGeom prst="rect">
            <a:avLst/>
          </a:prstGeom>
        </p:spPr>
        <p:txBody>
          <a:bodyPr wrap="square">
            <a:spAutoFit/>
          </a:bodyPr>
          <a:lstStyle/>
          <a:p>
            <a:pPr marL="273050" lvl="0" indent="-273050" defTabSz="914400" eaLnBrk="1" hangingPunct="1">
              <a:spcBef>
                <a:spcPts val="600"/>
              </a:spcBef>
              <a:buClr>
                <a:srgbClr val="FE8637"/>
              </a:buClr>
              <a:buSzPct val="70000"/>
              <a:buFont typeface="Wingdings" panose="05000000000000000000" pitchFamily="2" charset="2"/>
              <a:buChar char=""/>
            </a:pPr>
            <a:r>
              <a:rPr lang="en-US" altLang="en-US" dirty="0">
                <a:solidFill>
                  <a:prstClr val="black"/>
                </a:solidFill>
                <a:latin typeface="Century Schoolbook"/>
                <a:ea typeface="+mn-ea"/>
              </a:rPr>
              <a:t>Student organization receiving AFAP funds can’t use those funds to make a charitable donation</a:t>
            </a:r>
          </a:p>
          <a:p>
            <a:pPr marL="273050" lvl="0" indent="-273050" defTabSz="914400" eaLnBrk="1" hangingPunct="1">
              <a:spcBef>
                <a:spcPts val="600"/>
              </a:spcBef>
              <a:buClr>
                <a:srgbClr val="FE8637"/>
              </a:buClr>
              <a:buSzPct val="70000"/>
              <a:buFont typeface="Wingdings" panose="05000000000000000000" pitchFamily="2" charset="2"/>
              <a:buChar char=""/>
            </a:pPr>
            <a:r>
              <a:rPr lang="en-US" altLang="en-US" dirty="0">
                <a:solidFill>
                  <a:prstClr val="black"/>
                </a:solidFill>
                <a:latin typeface="Century Schoolbook"/>
                <a:ea typeface="+mn-ea"/>
              </a:rPr>
              <a:t>Use a disbursement voucher to make a donation</a:t>
            </a:r>
          </a:p>
          <a:p>
            <a:pPr marL="273050" lvl="0" indent="-273050" defTabSz="914400" eaLnBrk="1" hangingPunct="1">
              <a:spcBef>
                <a:spcPts val="600"/>
              </a:spcBef>
              <a:buClr>
                <a:srgbClr val="FE8637"/>
              </a:buClr>
              <a:buSzPct val="70000"/>
              <a:buFont typeface="Wingdings" panose="05000000000000000000" pitchFamily="2" charset="2"/>
              <a:buChar char=""/>
            </a:pPr>
            <a:r>
              <a:rPr lang="en-US" altLang="en-US" dirty="0">
                <a:solidFill>
                  <a:prstClr val="black"/>
                </a:solidFill>
                <a:latin typeface="Century Schoolbook"/>
                <a:ea typeface="+mn-ea"/>
              </a:rPr>
              <a:t>Required documentation includes copy of deposit showing funds were deposited into the student organization fund and a memo with description, name and address of charity.  Memo </a:t>
            </a:r>
            <a:r>
              <a:rPr lang="en-US" altLang="en-US" b="1" dirty="0">
                <a:solidFill>
                  <a:prstClr val="black"/>
                </a:solidFill>
                <a:latin typeface="Century Schoolbook"/>
                <a:ea typeface="+mn-ea"/>
              </a:rPr>
              <a:t>must</a:t>
            </a:r>
            <a:r>
              <a:rPr lang="en-US" altLang="en-US" dirty="0">
                <a:solidFill>
                  <a:prstClr val="black"/>
                </a:solidFill>
                <a:latin typeface="Century Schoolbook"/>
                <a:ea typeface="+mn-ea"/>
              </a:rPr>
              <a:t> be signed by the advisor</a:t>
            </a:r>
          </a:p>
        </p:txBody>
      </p:sp>
      <p:pic>
        <p:nvPicPr>
          <p:cNvPr id="3" name="Picture 2"/>
          <p:cNvPicPr>
            <a:picLocks noChangeAspect="1"/>
          </p:cNvPicPr>
          <p:nvPr/>
        </p:nvPicPr>
        <p:blipFill>
          <a:blip r:embed="rId4"/>
          <a:stretch>
            <a:fillRect/>
          </a:stretch>
        </p:blipFill>
        <p:spPr>
          <a:xfrm>
            <a:off x="5903893" y="3622418"/>
            <a:ext cx="1908213" cy="1981372"/>
          </a:xfrm>
          <a:prstGeom prst="rect">
            <a:avLst/>
          </a:prstGeom>
        </p:spPr>
      </p:pic>
      <p:pic>
        <p:nvPicPr>
          <p:cNvPr id="7" name="Picture 6"/>
          <p:cNvPicPr>
            <a:picLocks noChangeAspect="1"/>
          </p:cNvPicPr>
          <p:nvPr/>
        </p:nvPicPr>
        <p:blipFill>
          <a:blip r:embed="rId5"/>
          <a:stretch>
            <a:fillRect/>
          </a:stretch>
        </p:blipFill>
        <p:spPr>
          <a:xfrm>
            <a:off x="1266065" y="3735204"/>
            <a:ext cx="2523963" cy="1755800"/>
          </a:xfrm>
          <a:prstGeom prst="rect">
            <a:avLst/>
          </a:prstGeom>
        </p:spPr>
      </p:pic>
    </p:spTree>
    <p:extLst>
      <p:ext uri="{BB962C8B-B14F-4D97-AF65-F5344CB8AC3E}">
        <p14:creationId xmlns:p14="http://schemas.microsoft.com/office/powerpoint/2010/main" val="2093428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0480" y="28779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b="1">
                <a:effectLst>
                  <a:outerShdw blurRad="38100" dist="38100" dir="2700000" algn="tl">
                    <a:srgbClr val="000000">
                      <a:alpha val="43137"/>
                    </a:srgbClr>
                  </a:outerShdw>
                </a:effectLst>
                <a:ea typeface="+mj-ea"/>
                <a:cs typeface="+mj-cs"/>
              </a:rPr>
              <a:t>Accounting Reports</a:t>
            </a:r>
            <a:endParaRPr lang="en-US" b="1" dirty="0">
              <a:effectLst>
                <a:outerShdw blurRad="38100" dist="38100" dir="2700000" algn="tl">
                  <a:srgbClr val="000000">
                    <a:alpha val="43137"/>
                  </a:srgbClr>
                </a:outerShdw>
              </a:effectLst>
              <a:ea typeface="+mj-ea"/>
              <a:cs typeface="+mj-cs"/>
            </a:endParaRPr>
          </a:p>
        </p:txBody>
      </p:sp>
      <p:sp>
        <p:nvSpPr>
          <p:cNvPr id="4" name="Rectangle 3"/>
          <p:cNvSpPr/>
          <p:nvPr/>
        </p:nvSpPr>
        <p:spPr>
          <a:xfrm>
            <a:off x="470127" y="1463835"/>
            <a:ext cx="8485614" cy="2539157"/>
          </a:xfrm>
          <a:prstGeom prst="rect">
            <a:avLst/>
          </a:prstGeom>
        </p:spPr>
        <p:txBody>
          <a:bodyPr wrap="square">
            <a:spAutoFit/>
          </a:bodyPr>
          <a:lstStyle/>
          <a:p>
            <a:pPr marL="273050" lvl="0" indent="-273050" defTabSz="914400" eaLnBrk="1" hangingPunct="1">
              <a:spcBef>
                <a:spcPts val="600"/>
              </a:spcBef>
              <a:buClr>
                <a:srgbClr val="FE8637"/>
              </a:buClr>
              <a:buSzPct val="70000"/>
              <a:buFont typeface="Wingdings" panose="05000000000000000000" pitchFamily="2" charset="2"/>
              <a:buChar char=""/>
            </a:pPr>
            <a:r>
              <a:rPr lang="en-US" altLang="en-US" sz="2400" dirty="0">
                <a:solidFill>
                  <a:prstClr val="black"/>
                </a:solidFill>
                <a:latin typeface="Century Schoolbook"/>
                <a:ea typeface="+mn-ea"/>
              </a:rPr>
              <a:t>Available around 1</a:t>
            </a:r>
            <a:r>
              <a:rPr lang="en-US" altLang="en-US" sz="2400" baseline="30000" dirty="0">
                <a:solidFill>
                  <a:prstClr val="black"/>
                </a:solidFill>
                <a:latin typeface="Century Schoolbook"/>
                <a:ea typeface="+mn-ea"/>
              </a:rPr>
              <a:t>st</a:t>
            </a:r>
            <a:r>
              <a:rPr lang="en-US" altLang="en-US" sz="2400" dirty="0">
                <a:solidFill>
                  <a:prstClr val="black"/>
                </a:solidFill>
                <a:latin typeface="Century Schoolbook"/>
                <a:ea typeface="+mn-ea"/>
              </a:rPr>
              <a:t> working day of month from advisor</a:t>
            </a:r>
          </a:p>
          <a:p>
            <a:pPr marL="273050" lvl="0" indent="-273050" defTabSz="914400" eaLnBrk="1" hangingPunct="1">
              <a:spcBef>
                <a:spcPts val="600"/>
              </a:spcBef>
              <a:buClr>
                <a:srgbClr val="FE8637"/>
              </a:buClr>
              <a:buSzPct val="70000"/>
              <a:buFont typeface="Wingdings" panose="05000000000000000000" pitchFamily="2" charset="2"/>
              <a:buChar char=""/>
            </a:pPr>
            <a:r>
              <a:rPr lang="en-US" altLang="en-US" sz="2400" dirty="0">
                <a:solidFill>
                  <a:prstClr val="black"/>
                </a:solidFill>
                <a:latin typeface="Century Schoolbook"/>
                <a:ea typeface="+mn-ea"/>
              </a:rPr>
              <a:t>FGRGLTA/FGRFAAC – provides monthly fund balance</a:t>
            </a:r>
          </a:p>
          <a:p>
            <a:pPr marL="273050" lvl="0" indent="-273050" defTabSz="914400" eaLnBrk="1" hangingPunct="1">
              <a:spcBef>
                <a:spcPts val="600"/>
              </a:spcBef>
              <a:buClr>
                <a:srgbClr val="FE8637"/>
              </a:buClr>
              <a:buSzPct val="70000"/>
              <a:buFont typeface="Wingdings" panose="05000000000000000000" pitchFamily="2" charset="2"/>
              <a:buChar char=""/>
            </a:pPr>
            <a:r>
              <a:rPr lang="en-US" altLang="en-US" sz="2400" dirty="0">
                <a:solidFill>
                  <a:prstClr val="black"/>
                </a:solidFill>
                <a:latin typeface="Century Schoolbook"/>
                <a:ea typeface="+mn-ea"/>
              </a:rPr>
              <a:t>FGRBDSC – provides current month and year to date amounts for revenue and expenses</a:t>
            </a:r>
          </a:p>
          <a:p>
            <a:pPr marL="273050" lvl="0" indent="-273050" defTabSz="914400" eaLnBrk="1" hangingPunct="1">
              <a:spcBef>
                <a:spcPts val="600"/>
              </a:spcBef>
              <a:buClr>
                <a:srgbClr val="FE8637"/>
              </a:buClr>
              <a:buSzPct val="70000"/>
              <a:buFont typeface="Wingdings" panose="05000000000000000000" pitchFamily="2" charset="2"/>
              <a:buChar char=""/>
            </a:pPr>
            <a:r>
              <a:rPr lang="en-US" altLang="en-US" sz="2400" dirty="0">
                <a:solidFill>
                  <a:prstClr val="black"/>
                </a:solidFill>
                <a:latin typeface="Century Schoolbook"/>
                <a:ea typeface="+mn-ea"/>
              </a:rPr>
              <a:t>FGRODTA – lists all transactions for revenue and expenses for the current month</a:t>
            </a:r>
          </a:p>
        </p:txBody>
      </p:sp>
      <p:pic>
        <p:nvPicPr>
          <p:cNvPr id="6" name="Picture 5"/>
          <p:cNvPicPr>
            <a:picLocks noChangeAspect="1"/>
          </p:cNvPicPr>
          <p:nvPr/>
        </p:nvPicPr>
        <p:blipFill>
          <a:blip r:embed="rId4"/>
          <a:stretch>
            <a:fillRect/>
          </a:stretch>
        </p:blipFill>
        <p:spPr>
          <a:xfrm>
            <a:off x="4912540" y="4036034"/>
            <a:ext cx="2743438" cy="2133785"/>
          </a:xfrm>
          <a:prstGeom prst="rect">
            <a:avLst/>
          </a:prstGeom>
        </p:spPr>
      </p:pic>
    </p:spTree>
    <p:extLst>
      <p:ext uri="{BB962C8B-B14F-4D97-AF65-F5344CB8AC3E}">
        <p14:creationId xmlns:p14="http://schemas.microsoft.com/office/powerpoint/2010/main" val="42554919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28779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b="1">
                <a:effectLst>
                  <a:outerShdw blurRad="38100" dist="38100" dir="2700000" algn="tl">
                    <a:srgbClr val="000000">
                      <a:alpha val="43137"/>
                    </a:srgbClr>
                  </a:outerShdw>
                </a:effectLst>
                <a:ea typeface="+mj-ea"/>
                <a:cs typeface="+mj-cs"/>
              </a:rPr>
              <a:t>FGRGLTA / FGRFAAC</a:t>
            </a:r>
            <a:endParaRPr lang="en-US" b="1" dirty="0">
              <a:effectLst>
                <a:outerShdw blurRad="38100" dist="38100" dir="2700000" algn="tl">
                  <a:srgbClr val="000000">
                    <a:alpha val="43137"/>
                  </a:srgbClr>
                </a:outerShdw>
              </a:effectLst>
              <a:ea typeface="+mj-ea"/>
              <a:cs typeface="+mj-cs"/>
            </a:endParaRPr>
          </a:p>
        </p:txBody>
      </p:sp>
      <p:pic>
        <p:nvPicPr>
          <p:cNvPr id="2" name="Picture 1"/>
          <p:cNvPicPr>
            <a:picLocks noChangeAspect="1"/>
          </p:cNvPicPr>
          <p:nvPr/>
        </p:nvPicPr>
        <p:blipFill>
          <a:blip r:embed="rId4"/>
          <a:stretch>
            <a:fillRect/>
          </a:stretch>
        </p:blipFill>
        <p:spPr>
          <a:xfrm>
            <a:off x="837876" y="1331794"/>
            <a:ext cx="7468247" cy="4194412"/>
          </a:xfrm>
          <a:prstGeom prst="rect">
            <a:avLst/>
          </a:prstGeom>
        </p:spPr>
      </p:pic>
    </p:spTree>
    <p:extLst>
      <p:ext uri="{BB962C8B-B14F-4D97-AF65-F5344CB8AC3E}">
        <p14:creationId xmlns:p14="http://schemas.microsoft.com/office/powerpoint/2010/main" val="1672406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28779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b="1">
                <a:effectLst>
                  <a:outerShdw blurRad="38100" dist="38100" dir="2700000" algn="tl">
                    <a:srgbClr val="000000">
                      <a:alpha val="43137"/>
                    </a:srgbClr>
                  </a:outerShdw>
                </a:effectLst>
                <a:ea typeface="+mj-ea"/>
                <a:cs typeface="+mj-cs"/>
              </a:rPr>
              <a:t>FGRBDSC</a:t>
            </a:r>
            <a:endParaRPr lang="en-US" b="1" dirty="0">
              <a:effectLst>
                <a:outerShdw blurRad="38100" dist="38100" dir="2700000" algn="tl">
                  <a:srgbClr val="000000">
                    <a:alpha val="43137"/>
                  </a:srgbClr>
                </a:outerShdw>
              </a:effectLst>
              <a:ea typeface="+mj-ea"/>
              <a:cs typeface="+mj-cs"/>
            </a:endParaRPr>
          </a:p>
        </p:txBody>
      </p:sp>
      <p:pic>
        <p:nvPicPr>
          <p:cNvPr id="3" name="Picture 2"/>
          <p:cNvPicPr>
            <a:picLocks noChangeAspect="1"/>
          </p:cNvPicPr>
          <p:nvPr/>
        </p:nvPicPr>
        <p:blipFill>
          <a:blip r:embed="rId4"/>
          <a:stretch>
            <a:fillRect/>
          </a:stretch>
        </p:blipFill>
        <p:spPr>
          <a:xfrm>
            <a:off x="1286112" y="1430793"/>
            <a:ext cx="6369748" cy="4092238"/>
          </a:xfrm>
          <a:prstGeom prst="rect">
            <a:avLst/>
          </a:prstGeom>
        </p:spPr>
      </p:pic>
    </p:spTree>
    <p:extLst>
      <p:ext uri="{BB962C8B-B14F-4D97-AF65-F5344CB8AC3E}">
        <p14:creationId xmlns:p14="http://schemas.microsoft.com/office/powerpoint/2010/main" val="1296051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28779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b="1">
                <a:effectLst>
                  <a:outerShdw blurRad="38100" dist="38100" dir="2700000" algn="tl">
                    <a:srgbClr val="000000">
                      <a:alpha val="43137"/>
                    </a:srgbClr>
                  </a:outerShdw>
                </a:effectLst>
                <a:ea typeface="+mj-ea"/>
                <a:cs typeface="+mj-cs"/>
              </a:rPr>
              <a:t>FGRODTA</a:t>
            </a:r>
            <a:endParaRPr lang="en-US" b="1" dirty="0">
              <a:effectLst>
                <a:outerShdw blurRad="38100" dist="38100" dir="2700000" algn="tl">
                  <a:srgbClr val="000000">
                    <a:alpha val="43137"/>
                  </a:srgbClr>
                </a:outerShdw>
              </a:effectLst>
              <a:ea typeface="+mj-ea"/>
              <a:cs typeface="+mj-cs"/>
            </a:endParaRPr>
          </a:p>
        </p:txBody>
      </p:sp>
      <p:pic>
        <p:nvPicPr>
          <p:cNvPr id="2" name="Picture 1"/>
          <p:cNvPicPr>
            <a:picLocks noChangeAspect="1"/>
          </p:cNvPicPr>
          <p:nvPr/>
        </p:nvPicPr>
        <p:blipFill>
          <a:blip r:embed="rId4"/>
          <a:stretch>
            <a:fillRect/>
          </a:stretch>
        </p:blipFill>
        <p:spPr>
          <a:xfrm>
            <a:off x="1232323" y="1430793"/>
            <a:ext cx="6315959" cy="4186579"/>
          </a:xfrm>
          <a:prstGeom prst="rect">
            <a:avLst/>
          </a:prstGeom>
        </p:spPr>
      </p:pic>
    </p:spTree>
    <p:extLst>
      <p:ext uri="{BB962C8B-B14F-4D97-AF65-F5344CB8AC3E}">
        <p14:creationId xmlns:p14="http://schemas.microsoft.com/office/powerpoint/2010/main" val="1072671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5728" y="28779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b="1">
                <a:effectLst>
                  <a:outerShdw blurRad="38100" dist="38100" dir="2700000" algn="tl">
                    <a:srgbClr val="000000">
                      <a:alpha val="43137"/>
                    </a:srgbClr>
                  </a:outerShdw>
                </a:effectLst>
                <a:ea typeface="+mj-ea"/>
                <a:cs typeface="+mj-cs"/>
              </a:rPr>
              <a:t>Accounting Reports</a:t>
            </a:r>
            <a:endParaRPr lang="en-US" b="1" dirty="0">
              <a:effectLst>
                <a:outerShdw blurRad="38100" dist="38100" dir="2700000" algn="tl">
                  <a:srgbClr val="000000">
                    <a:alpha val="43137"/>
                  </a:srgbClr>
                </a:outerShdw>
              </a:effectLst>
              <a:ea typeface="+mj-ea"/>
              <a:cs typeface="+mj-cs"/>
            </a:endParaRPr>
          </a:p>
        </p:txBody>
      </p:sp>
      <p:pic>
        <p:nvPicPr>
          <p:cNvPr id="3" name="Picture 2"/>
          <p:cNvPicPr>
            <a:picLocks noChangeAspect="1"/>
          </p:cNvPicPr>
          <p:nvPr/>
        </p:nvPicPr>
        <p:blipFill>
          <a:blip r:embed="rId4"/>
          <a:stretch>
            <a:fillRect/>
          </a:stretch>
        </p:blipFill>
        <p:spPr>
          <a:xfrm>
            <a:off x="505540" y="1316053"/>
            <a:ext cx="5527707" cy="3365284"/>
          </a:xfrm>
          <a:prstGeom prst="rect">
            <a:avLst/>
          </a:prstGeom>
        </p:spPr>
      </p:pic>
      <p:pic>
        <p:nvPicPr>
          <p:cNvPr id="4" name="Picture 3"/>
          <p:cNvPicPr>
            <a:picLocks noChangeAspect="1"/>
          </p:cNvPicPr>
          <p:nvPr/>
        </p:nvPicPr>
        <p:blipFill>
          <a:blip r:embed="rId5"/>
          <a:stretch>
            <a:fillRect/>
          </a:stretch>
        </p:blipFill>
        <p:spPr>
          <a:xfrm>
            <a:off x="6263090" y="4681337"/>
            <a:ext cx="1859441" cy="1402202"/>
          </a:xfrm>
          <a:prstGeom prst="rect">
            <a:avLst/>
          </a:prstGeom>
        </p:spPr>
      </p:pic>
    </p:spTree>
    <p:extLst>
      <p:ext uri="{BB962C8B-B14F-4D97-AF65-F5344CB8AC3E}">
        <p14:creationId xmlns:p14="http://schemas.microsoft.com/office/powerpoint/2010/main" val="1191996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5728" y="28779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b="1" dirty="0" smtClean="0">
                <a:effectLst>
                  <a:outerShdw blurRad="38100" dist="38100" dir="2700000" algn="tl">
                    <a:srgbClr val="000000">
                      <a:alpha val="43137"/>
                    </a:srgbClr>
                  </a:outerShdw>
                </a:effectLst>
                <a:ea typeface="+mj-ea"/>
                <a:cs typeface="+mj-cs"/>
              </a:rPr>
              <a:t>PCARD</a:t>
            </a:r>
            <a:endParaRPr lang="en-US" b="1" dirty="0">
              <a:effectLst>
                <a:outerShdw blurRad="38100" dist="38100" dir="2700000" algn="tl">
                  <a:srgbClr val="000000">
                    <a:alpha val="43137"/>
                  </a:srgbClr>
                </a:outerShdw>
              </a:effectLst>
              <a:ea typeface="+mj-ea"/>
              <a:cs typeface="+mj-cs"/>
            </a:endParaRPr>
          </a:p>
        </p:txBody>
      </p:sp>
      <p:pic>
        <p:nvPicPr>
          <p:cNvPr id="2" name="Picture 1"/>
          <p:cNvPicPr>
            <a:picLocks noChangeAspect="1"/>
          </p:cNvPicPr>
          <p:nvPr/>
        </p:nvPicPr>
        <p:blipFill>
          <a:blip r:embed="rId4"/>
          <a:stretch>
            <a:fillRect/>
          </a:stretch>
        </p:blipFill>
        <p:spPr>
          <a:xfrm>
            <a:off x="591670" y="1535094"/>
            <a:ext cx="6116768" cy="3935022"/>
          </a:xfrm>
          <a:prstGeom prst="rect">
            <a:avLst/>
          </a:prstGeom>
        </p:spPr>
      </p:pic>
      <p:pic>
        <p:nvPicPr>
          <p:cNvPr id="6" name="Picture 5"/>
          <p:cNvPicPr>
            <a:picLocks noChangeAspect="1"/>
          </p:cNvPicPr>
          <p:nvPr/>
        </p:nvPicPr>
        <p:blipFill>
          <a:blip r:embed="rId5"/>
          <a:stretch>
            <a:fillRect/>
          </a:stretch>
        </p:blipFill>
        <p:spPr>
          <a:xfrm>
            <a:off x="5253077" y="2861943"/>
            <a:ext cx="2276378" cy="2525845"/>
          </a:xfrm>
          <a:prstGeom prst="rect">
            <a:avLst/>
          </a:prstGeom>
        </p:spPr>
      </p:pic>
    </p:spTree>
    <p:extLst>
      <p:ext uri="{BB962C8B-B14F-4D97-AF65-F5344CB8AC3E}">
        <p14:creationId xmlns:p14="http://schemas.microsoft.com/office/powerpoint/2010/main" val="447667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94646"/>
            <a:ext cx="7772400" cy="4363769"/>
          </a:xfrm>
        </p:spPr>
        <p:txBody>
          <a:bodyPr rtlCol="0">
            <a:normAutofit fontScale="90000"/>
          </a:bodyPr>
          <a:lstStyle/>
          <a:p>
            <a:pPr eaLnBrk="1" fontAlgn="auto" hangingPunct="1">
              <a:spcAft>
                <a:spcPts val="0"/>
              </a:spcAft>
              <a:defRPr/>
            </a:pPr>
            <a:r>
              <a:rPr lang="en-US" sz="4000" b="1" dirty="0" smtClean="0">
                <a:effectLst>
                  <a:outerShdw blurRad="38100" dist="38100" dir="2700000" algn="tl">
                    <a:srgbClr val="000000">
                      <a:alpha val="43137"/>
                    </a:srgbClr>
                  </a:outerShdw>
                </a:effectLst>
                <a:ea typeface="+mj-ea"/>
                <a:cs typeface="+mj-cs"/>
              </a:rPr>
              <a:t>Agenda</a:t>
            </a:r>
            <a:r>
              <a:rPr lang="en-US" sz="3600" dirty="0" smtClean="0">
                <a:solidFill>
                  <a:schemeClr val="tx1">
                    <a:lumMod val="50000"/>
                    <a:lumOff val="50000"/>
                  </a:schemeClr>
                </a:solidFill>
                <a:ea typeface="+mj-ea"/>
                <a:cs typeface="+mj-cs"/>
              </a:rPr>
              <a:t/>
            </a:r>
            <a:br>
              <a:rPr lang="en-US" sz="3600" dirty="0" smtClean="0">
                <a:solidFill>
                  <a:schemeClr val="tx1">
                    <a:lumMod val="50000"/>
                    <a:lumOff val="50000"/>
                  </a:schemeClr>
                </a:solidFill>
                <a:ea typeface="+mj-ea"/>
                <a:cs typeface="+mj-cs"/>
              </a:rPr>
            </a:br>
            <a:r>
              <a:rPr lang="en-US" sz="3600" dirty="0">
                <a:solidFill>
                  <a:schemeClr val="tx1">
                    <a:lumMod val="50000"/>
                    <a:lumOff val="50000"/>
                  </a:schemeClr>
                </a:solidFill>
                <a:ea typeface="+mj-ea"/>
                <a:cs typeface="+mj-cs"/>
              </a:rPr>
              <a:t/>
            </a:r>
            <a:br>
              <a:rPr lang="en-US" sz="3600" dirty="0">
                <a:solidFill>
                  <a:schemeClr val="tx1">
                    <a:lumMod val="50000"/>
                    <a:lumOff val="50000"/>
                  </a:schemeClr>
                </a:solidFill>
                <a:ea typeface="+mj-ea"/>
                <a:cs typeface="+mj-cs"/>
              </a:rPr>
            </a:br>
            <a:r>
              <a:rPr lang="en-US" sz="3600" dirty="0" smtClean="0">
                <a:ea typeface="+mj-ea"/>
                <a:cs typeface="+mj-cs"/>
              </a:rPr>
              <a:t>University Accounting</a:t>
            </a:r>
            <a:br>
              <a:rPr lang="en-US" sz="3600" dirty="0" smtClean="0">
                <a:ea typeface="+mj-ea"/>
                <a:cs typeface="+mj-cs"/>
              </a:rPr>
            </a:br>
            <a:r>
              <a:rPr lang="en-US" sz="3600" dirty="0" smtClean="0">
                <a:ea typeface="+mj-ea"/>
                <a:cs typeface="+mj-cs"/>
              </a:rPr>
              <a:t>Funding</a:t>
            </a:r>
            <a:br>
              <a:rPr lang="en-US" sz="3600" dirty="0" smtClean="0">
                <a:ea typeface="+mj-ea"/>
                <a:cs typeface="+mj-cs"/>
              </a:rPr>
            </a:br>
            <a:r>
              <a:rPr lang="en-US" sz="3600" dirty="0" smtClean="0">
                <a:ea typeface="+mj-ea"/>
                <a:cs typeface="+mj-cs"/>
              </a:rPr>
              <a:t>Marketing</a:t>
            </a:r>
            <a:br>
              <a:rPr lang="en-US" sz="3600" dirty="0" smtClean="0">
                <a:ea typeface="+mj-ea"/>
                <a:cs typeface="+mj-cs"/>
              </a:rPr>
            </a:br>
            <a:r>
              <a:rPr lang="en-US" sz="3600" dirty="0" smtClean="0">
                <a:ea typeface="+mj-ea"/>
                <a:cs typeface="+mj-cs"/>
              </a:rPr>
              <a:t>Meeting and Conference Service</a:t>
            </a:r>
            <a:br>
              <a:rPr lang="en-US" sz="3600" dirty="0" smtClean="0">
                <a:ea typeface="+mj-ea"/>
                <a:cs typeface="+mj-cs"/>
              </a:rPr>
            </a:br>
            <a:r>
              <a:rPr lang="en-US" sz="3600" dirty="0" smtClean="0">
                <a:ea typeface="+mj-ea"/>
                <a:cs typeface="+mj-cs"/>
              </a:rPr>
              <a:t>Leadership and Campus Life</a:t>
            </a:r>
            <a:br>
              <a:rPr lang="en-US" sz="3600" dirty="0" smtClean="0">
                <a:ea typeface="+mj-ea"/>
                <a:cs typeface="+mj-cs"/>
              </a:rPr>
            </a:br>
            <a:r>
              <a:rPr lang="en-US" sz="3600" dirty="0" smtClean="0">
                <a:ea typeface="+mj-ea"/>
                <a:cs typeface="+mj-cs"/>
              </a:rPr>
              <a:t>Service Volunteer Center</a:t>
            </a:r>
            <a:endParaRPr lang="en-US" sz="3600" dirty="0">
              <a:ea typeface="+mj-ea"/>
              <a:cs typeface="+mj-cs"/>
            </a:endParaRPr>
          </a:p>
        </p:txBody>
      </p:sp>
    </p:spTree>
    <p:extLst>
      <p:ext uri="{BB962C8B-B14F-4D97-AF65-F5344CB8AC3E}">
        <p14:creationId xmlns:p14="http://schemas.microsoft.com/office/powerpoint/2010/main" val="2690613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5728" y="28779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endParaRPr lang="en-US" b="1" dirty="0">
              <a:effectLst>
                <a:outerShdw blurRad="38100" dist="38100" dir="2700000" algn="tl">
                  <a:srgbClr val="000000">
                    <a:alpha val="43137"/>
                  </a:srgbClr>
                </a:outerShdw>
              </a:effectLst>
              <a:ea typeface="+mj-ea"/>
              <a:cs typeface="+mj-cs"/>
            </a:endParaRPr>
          </a:p>
        </p:txBody>
      </p:sp>
      <p:sp>
        <p:nvSpPr>
          <p:cNvPr id="7" name="Subtitle 2"/>
          <p:cNvSpPr txBox="1">
            <a:spLocks/>
          </p:cNvSpPr>
          <p:nvPr/>
        </p:nvSpPr>
        <p:spPr bwMode="auto">
          <a:xfrm>
            <a:off x="2051672" y="744993"/>
            <a:ext cx="617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600"/>
              </a:spcBef>
              <a:spcAft>
                <a:spcPct val="0"/>
              </a:spcAft>
              <a:buClr>
                <a:schemeClr val="accent1"/>
              </a:buClr>
              <a:buSzPct val="70000"/>
              <a:buFont typeface="Wingdings" panose="05000000000000000000" pitchFamily="2" charset="2"/>
              <a:buNone/>
              <a:defRPr sz="1800" b="1" kern="1200">
                <a:solidFill>
                  <a:schemeClr val="tx2"/>
                </a:solidFill>
                <a:latin typeface="+mn-lt"/>
                <a:ea typeface="+mn-ea"/>
                <a:cs typeface="+mn-cs"/>
              </a:defRPr>
            </a:lvl1pPr>
            <a:lvl2pPr marL="457200" indent="0" algn="ctr" rtl="0" eaLnBrk="0" fontAlgn="base" hangingPunct="0">
              <a:spcBef>
                <a:spcPct val="20000"/>
              </a:spcBef>
              <a:spcAft>
                <a:spcPct val="0"/>
              </a:spcAft>
              <a:buClr>
                <a:schemeClr val="accent1"/>
              </a:buClr>
              <a:buSzPct val="80000"/>
              <a:buFont typeface="Wingdings 2" panose="05020102010507070707" pitchFamily="18" charset="2"/>
              <a:buNone/>
              <a:defRPr sz="2100" kern="1200">
                <a:solidFill>
                  <a:schemeClr val="tx1"/>
                </a:solidFill>
                <a:latin typeface="+mn-lt"/>
                <a:ea typeface="+mn-ea"/>
                <a:cs typeface="+mn-cs"/>
              </a:defRPr>
            </a:lvl2pPr>
            <a:lvl3pPr marL="914400" indent="0" algn="ctr" rtl="0" eaLnBrk="0" fontAlgn="base" hangingPunct="0">
              <a:spcBef>
                <a:spcPct val="20000"/>
              </a:spcBef>
              <a:spcAft>
                <a:spcPct val="0"/>
              </a:spcAft>
              <a:buClr>
                <a:srgbClr val="E0752F"/>
              </a:buClr>
              <a:buSzPct val="60000"/>
              <a:buFont typeface="Wingdings" panose="05000000000000000000" pitchFamily="2" charset="2"/>
              <a:buNone/>
              <a:defRPr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FEC3AE"/>
              </a:buClr>
              <a:buSzPct val="60000"/>
              <a:buFont typeface="Wingdings" panose="05000000000000000000" pitchFamily="2" charset="2"/>
              <a:buNone/>
              <a:defRPr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BDCAE9"/>
              </a:buClr>
              <a:buSzPct val="68000"/>
              <a:buFont typeface="Wingdings 2" panose="05020102010507070707" pitchFamily="18" charset="2"/>
              <a:buNone/>
              <a:defRPr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pPr marL="0" marR="0" lvl="0" indent="0" algn="l" defTabSz="914400" rtl="0" eaLnBrk="1" fontAlgn="base" latinLnBrk="0" hangingPunct="1">
              <a:lnSpc>
                <a:spcPct val="100000"/>
              </a:lnSpc>
              <a:spcBef>
                <a:spcPts val="600"/>
              </a:spcBef>
              <a:spcAft>
                <a:spcPct val="0"/>
              </a:spcAft>
              <a:buClr>
                <a:srgbClr val="FE8637"/>
              </a:buClr>
              <a:buSzPct val="70000"/>
              <a:buFont typeface="Wingdings" panose="05000000000000000000" pitchFamily="2" charset="2"/>
              <a:buNone/>
              <a:tabLst/>
              <a:defRPr/>
            </a:pPr>
            <a:r>
              <a:rPr kumimoji="0" lang="en-US" altLang="en-US" sz="4400" b="1" i="0" u="none" strike="noStrike" kern="1200" cap="none" spc="0" normalizeH="0" baseline="0" noProof="0" dirty="0" smtClean="0">
                <a:ln>
                  <a:noFill/>
                </a:ln>
                <a:solidFill>
                  <a:srgbClr val="575F6D"/>
                </a:solidFill>
                <a:effectLst/>
                <a:uLnTx/>
                <a:uFillTx/>
                <a:latin typeface="Century Schoolbook"/>
                <a:ea typeface="+mn-ea"/>
                <a:cs typeface="+mn-cs"/>
              </a:rPr>
              <a:t>Any questions??</a:t>
            </a:r>
          </a:p>
        </p:txBody>
      </p:sp>
      <p:pic>
        <p:nvPicPr>
          <p:cNvPr id="4" name="Picture 3"/>
          <p:cNvPicPr>
            <a:picLocks noChangeAspect="1"/>
          </p:cNvPicPr>
          <p:nvPr/>
        </p:nvPicPr>
        <p:blipFill>
          <a:blip r:embed="rId4"/>
          <a:stretch>
            <a:fillRect/>
          </a:stretch>
        </p:blipFill>
        <p:spPr>
          <a:xfrm>
            <a:off x="3519114" y="3133084"/>
            <a:ext cx="1621677" cy="1828959"/>
          </a:xfrm>
          <a:prstGeom prst="rect">
            <a:avLst/>
          </a:prstGeom>
        </p:spPr>
      </p:pic>
    </p:spTree>
    <p:extLst>
      <p:ext uri="{BB962C8B-B14F-4D97-AF65-F5344CB8AC3E}">
        <p14:creationId xmlns:p14="http://schemas.microsoft.com/office/powerpoint/2010/main" val="703441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750180"/>
            <a:ext cx="7772400" cy="1470025"/>
          </a:xfrm>
        </p:spPr>
        <p:txBody>
          <a:bodyPr rtlCol="0">
            <a:normAutofit/>
          </a:bodyPr>
          <a:lstStyle/>
          <a:p>
            <a:pPr eaLnBrk="1" fontAlgn="auto" hangingPunct="1">
              <a:spcAft>
                <a:spcPts val="0"/>
              </a:spcAft>
              <a:defRPr/>
            </a:pPr>
            <a:r>
              <a:rPr lang="en-US" sz="6000" b="1" dirty="0" smtClean="0">
                <a:effectLst>
                  <a:outerShdw blurRad="38100" dist="38100" dir="2700000" algn="tl">
                    <a:srgbClr val="000000">
                      <a:alpha val="43137"/>
                    </a:srgbClr>
                  </a:outerShdw>
                </a:effectLst>
                <a:ea typeface="+mj-ea"/>
                <a:cs typeface="+mj-cs"/>
              </a:rPr>
              <a:t>Funding</a:t>
            </a:r>
            <a:endParaRPr lang="en-US" sz="6000" b="1" dirty="0">
              <a:effectLst>
                <a:outerShdw blurRad="38100" dist="38100" dir="2700000" algn="tl">
                  <a:srgbClr val="000000">
                    <a:alpha val="43137"/>
                  </a:srgbClr>
                </a:outerShdw>
              </a:effectLst>
              <a:ea typeface="+mj-ea"/>
              <a:cs typeface="+mj-cs"/>
            </a:endParaRPr>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US" sz="1400" dirty="0" smtClean="0">
              <a:ea typeface="+mn-ea"/>
              <a:cs typeface="+mn-cs"/>
            </a:endParaRPr>
          </a:p>
        </p:txBody>
      </p:sp>
    </p:spTree>
    <p:extLst>
      <p:ext uri="{BB962C8B-B14F-4D97-AF65-F5344CB8AC3E}">
        <p14:creationId xmlns:p14="http://schemas.microsoft.com/office/powerpoint/2010/main" val="1199231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79330"/>
            <a:ext cx="7772400" cy="1470025"/>
          </a:xfrm>
        </p:spPr>
        <p:txBody>
          <a:bodyPr rtlCol="0">
            <a:normAutofit/>
          </a:bodyPr>
          <a:lstStyle/>
          <a:p>
            <a:pPr eaLnBrk="1" fontAlgn="auto" hangingPunct="1">
              <a:spcAft>
                <a:spcPts val="0"/>
              </a:spcAft>
              <a:defRPr/>
            </a:pPr>
            <a:r>
              <a:rPr lang="en-US" b="1" dirty="0">
                <a:effectLst>
                  <a:outerShdw blurRad="38100" dist="38100" dir="2700000" algn="tl">
                    <a:srgbClr val="000000">
                      <a:alpha val="43137"/>
                    </a:srgbClr>
                  </a:outerShdw>
                </a:effectLst>
                <a:ea typeface="+mj-ea"/>
                <a:cs typeface="+mj-cs"/>
              </a:rPr>
              <a:t>Organization Funding</a:t>
            </a:r>
          </a:p>
        </p:txBody>
      </p:sp>
      <p:sp>
        <p:nvSpPr>
          <p:cNvPr id="3" name="Subtitle 2"/>
          <p:cNvSpPr>
            <a:spLocks noGrp="1"/>
          </p:cNvSpPr>
          <p:nvPr>
            <p:ph type="subTitle" idx="1"/>
          </p:nvPr>
        </p:nvSpPr>
        <p:spPr>
          <a:xfrm>
            <a:off x="321398" y="1919334"/>
            <a:ext cx="6400800" cy="3339220"/>
          </a:xfrm>
        </p:spPr>
        <p:txBody>
          <a:bodyPr rtlCol="0">
            <a:normAutofit fontScale="92500" lnSpcReduction="20000"/>
          </a:bodyPr>
          <a:lstStyle/>
          <a:p>
            <a:pPr marL="342900" lvl="0" indent="-342900" algn="l" eaLnBrk="1" fontAlgn="auto" hangingPunct="1">
              <a:spcAft>
                <a:spcPts val="0"/>
              </a:spcAft>
              <a:buFont typeface="Arial"/>
              <a:buChar char="•"/>
              <a:defRPr/>
            </a:pPr>
            <a:r>
              <a:rPr lang="en-US" dirty="0">
                <a:solidFill>
                  <a:prstClr val="black"/>
                </a:solidFill>
                <a:cs typeface="+mn-cs"/>
              </a:rPr>
              <a:t>Graduate Student Organizations: GPSGA is the funding source for Graduate groups</a:t>
            </a:r>
          </a:p>
          <a:p>
            <a:pPr lvl="0" algn="l" eaLnBrk="1" fontAlgn="auto" hangingPunct="1">
              <a:spcAft>
                <a:spcPts val="0"/>
              </a:spcAft>
              <a:defRPr/>
            </a:pPr>
            <a:endParaRPr lang="en-US" dirty="0">
              <a:solidFill>
                <a:prstClr val="black"/>
              </a:solidFill>
              <a:cs typeface="+mn-cs"/>
            </a:endParaRPr>
          </a:p>
          <a:p>
            <a:pPr marL="342900" lvl="0" indent="-342900" algn="l" eaLnBrk="1" fontAlgn="auto" hangingPunct="1">
              <a:spcAft>
                <a:spcPts val="0"/>
              </a:spcAft>
              <a:buFont typeface="Arial"/>
              <a:buChar char="•"/>
              <a:defRPr/>
            </a:pPr>
            <a:r>
              <a:rPr lang="en-US" dirty="0">
                <a:solidFill>
                  <a:prstClr val="black"/>
                </a:solidFill>
                <a:cs typeface="+mn-cs"/>
              </a:rPr>
              <a:t>Sports Organizations: Sports Club Council is the funding source for Sports Clubs and they are not eligible for SGA funding </a:t>
            </a:r>
          </a:p>
          <a:p>
            <a:pPr eaLnBrk="1" fontAlgn="auto" hangingPunct="1">
              <a:spcAft>
                <a:spcPts val="0"/>
              </a:spcAft>
              <a:defRPr/>
            </a:pPr>
            <a:endParaRPr lang="en-US" sz="1400" dirty="0" smtClean="0">
              <a:ea typeface="+mn-ea"/>
              <a:cs typeface="+mn-cs"/>
            </a:endParaRPr>
          </a:p>
        </p:txBody>
      </p:sp>
    </p:spTree>
    <p:extLst>
      <p:ext uri="{BB962C8B-B14F-4D97-AF65-F5344CB8AC3E}">
        <p14:creationId xmlns:p14="http://schemas.microsoft.com/office/powerpoint/2010/main" val="1570571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485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20778" y="54085"/>
            <a:ext cx="7136394" cy="932743"/>
          </a:xfrm>
        </p:spPr>
        <p:txBody>
          <a:bodyPr rtlCol="0">
            <a:normAutofit/>
          </a:bodyPr>
          <a:lstStyle/>
          <a:p>
            <a:pPr eaLnBrk="1" fontAlgn="auto" hangingPunct="1">
              <a:spcAft>
                <a:spcPts val="0"/>
              </a:spcAft>
              <a:defRPr/>
            </a:pPr>
            <a:r>
              <a:rPr lang="en-US" altLang="en-US" b="1" dirty="0">
                <a:effectLst>
                  <a:outerShdw blurRad="38100" dist="38100" dir="2700000" algn="tl">
                    <a:srgbClr val="000000">
                      <a:alpha val="43137"/>
                    </a:srgbClr>
                  </a:outerShdw>
                </a:effectLst>
              </a:rPr>
              <a:t>AFAP Funding</a:t>
            </a:r>
            <a:endParaRPr lang="en-US" dirty="0">
              <a:solidFill>
                <a:schemeClr val="tx1">
                  <a:lumMod val="50000"/>
                  <a:lumOff val="50000"/>
                </a:schemeClr>
              </a:solidFill>
              <a:effectLst>
                <a:outerShdw blurRad="38100" dist="38100" dir="2700000" algn="tl">
                  <a:srgbClr val="000000">
                    <a:alpha val="43137"/>
                  </a:srgbClr>
                </a:outerShdw>
              </a:effectLst>
              <a:ea typeface="+mj-ea"/>
              <a:cs typeface="+mj-cs"/>
            </a:endParaRPr>
          </a:p>
        </p:txBody>
      </p:sp>
      <p:sp>
        <p:nvSpPr>
          <p:cNvPr id="3" name="Subtitle 2"/>
          <p:cNvSpPr>
            <a:spLocks noGrp="1"/>
          </p:cNvSpPr>
          <p:nvPr>
            <p:ph type="subTitle" idx="1"/>
          </p:nvPr>
        </p:nvSpPr>
        <p:spPr>
          <a:xfrm>
            <a:off x="402879" y="1002104"/>
            <a:ext cx="6400800" cy="4448081"/>
          </a:xfrm>
        </p:spPr>
        <p:txBody>
          <a:bodyPr rtlCol="0">
            <a:normAutofit lnSpcReduction="10000"/>
          </a:bodyPr>
          <a:lstStyle/>
          <a:p>
            <a:pPr marL="285750" indent="-285750" algn="l" eaLnBrk="1" hangingPunct="1">
              <a:lnSpc>
                <a:spcPct val="80000"/>
              </a:lnSpc>
              <a:buFont typeface="Arial" panose="020B0604020202020204" pitchFamily="34" charset="0"/>
              <a:buChar char="•"/>
            </a:pPr>
            <a:r>
              <a:rPr lang="en-US" altLang="en-US" sz="1600" b="1" dirty="0">
                <a:solidFill>
                  <a:schemeClr val="tx1"/>
                </a:solidFill>
              </a:rPr>
              <a:t>Activity Fee Allocation Process</a:t>
            </a:r>
          </a:p>
          <a:p>
            <a:pPr marL="285750" indent="-285750" algn="l" eaLnBrk="1" hangingPunct="1">
              <a:lnSpc>
                <a:spcPct val="80000"/>
              </a:lnSpc>
              <a:buFont typeface="Arial" panose="020B0604020202020204" pitchFamily="34" charset="0"/>
              <a:buChar char="•"/>
            </a:pPr>
            <a:endParaRPr lang="en-US" altLang="en-US" sz="1600" dirty="0">
              <a:solidFill>
                <a:schemeClr val="tx1"/>
              </a:solidFill>
            </a:endParaRPr>
          </a:p>
          <a:p>
            <a:pPr marL="285750" indent="-285750" algn="l" eaLnBrk="1" hangingPunct="1">
              <a:lnSpc>
                <a:spcPct val="80000"/>
              </a:lnSpc>
              <a:buFont typeface="Arial" panose="020B0604020202020204" pitchFamily="34" charset="0"/>
              <a:buChar char="•"/>
            </a:pPr>
            <a:r>
              <a:rPr lang="en-US" altLang="en-US" sz="1600" dirty="0">
                <a:solidFill>
                  <a:schemeClr val="tx1"/>
                </a:solidFill>
              </a:rPr>
              <a:t>Purpose: A certain portion of student activity fees are set aside each year to be disbursed to student organizations to carry out programming</a:t>
            </a:r>
          </a:p>
          <a:p>
            <a:pPr marL="285750" indent="-285750" algn="l" eaLnBrk="1" hangingPunct="1">
              <a:lnSpc>
                <a:spcPct val="80000"/>
              </a:lnSpc>
              <a:buFont typeface="Arial" panose="020B0604020202020204" pitchFamily="34" charset="0"/>
              <a:buChar char="•"/>
            </a:pPr>
            <a:endParaRPr lang="en-US" altLang="en-US" sz="1600" dirty="0">
              <a:solidFill>
                <a:schemeClr val="tx1"/>
              </a:solidFill>
            </a:endParaRPr>
          </a:p>
          <a:p>
            <a:pPr marL="285750" indent="-285750" algn="l" eaLnBrk="1" hangingPunct="1">
              <a:lnSpc>
                <a:spcPct val="80000"/>
              </a:lnSpc>
              <a:buFont typeface="Arial" panose="020B0604020202020204" pitchFamily="34" charset="0"/>
              <a:buChar char="•"/>
            </a:pPr>
            <a:r>
              <a:rPr lang="en-US" altLang="en-US" sz="1600" dirty="0">
                <a:solidFill>
                  <a:schemeClr val="tx1"/>
                </a:solidFill>
              </a:rPr>
              <a:t>Amount: Varies greatly dependent upon need.</a:t>
            </a:r>
          </a:p>
          <a:p>
            <a:pPr marL="285750" indent="-285750" algn="l" eaLnBrk="1" hangingPunct="1">
              <a:lnSpc>
                <a:spcPct val="80000"/>
              </a:lnSpc>
              <a:buFont typeface="Arial" panose="020B0604020202020204" pitchFamily="34" charset="0"/>
              <a:buChar char="•"/>
            </a:pPr>
            <a:endParaRPr lang="en-US" altLang="en-US" sz="1600" dirty="0">
              <a:solidFill>
                <a:schemeClr val="tx1"/>
              </a:solidFill>
            </a:endParaRPr>
          </a:p>
          <a:p>
            <a:pPr marL="285750" indent="-285750" algn="l" eaLnBrk="1" hangingPunct="1">
              <a:lnSpc>
                <a:spcPct val="80000"/>
              </a:lnSpc>
              <a:buFont typeface="Arial" panose="020B0604020202020204" pitchFamily="34" charset="0"/>
              <a:buChar char="•"/>
            </a:pPr>
            <a:r>
              <a:rPr lang="en-US" altLang="en-US" sz="1600" dirty="0">
                <a:solidFill>
                  <a:schemeClr val="tx1"/>
                </a:solidFill>
              </a:rPr>
              <a:t>Eligibility: Only Group 1 Recognized student organizations are </a:t>
            </a:r>
            <a:r>
              <a:rPr lang="en-US" altLang="en-US" sz="1600" dirty="0" smtClean="0">
                <a:solidFill>
                  <a:schemeClr val="tx1"/>
                </a:solidFill>
              </a:rPr>
              <a:t>eligible. </a:t>
            </a:r>
            <a:r>
              <a:rPr lang="en-US" altLang="en-US" sz="1600" dirty="0">
                <a:solidFill>
                  <a:schemeClr val="tx1"/>
                </a:solidFill>
              </a:rPr>
              <a:t>These groups must also be “current” with CampusLink and University Accounting as well as have </a:t>
            </a:r>
            <a:r>
              <a:rPr lang="en-US" altLang="en-US" sz="1600" dirty="0" smtClean="0">
                <a:solidFill>
                  <a:schemeClr val="tx1"/>
                </a:solidFill>
              </a:rPr>
              <a:t>completed </a:t>
            </a:r>
            <a:r>
              <a:rPr lang="en-US" altLang="en-US" sz="1600" dirty="0">
                <a:solidFill>
                  <a:schemeClr val="tx1"/>
                </a:solidFill>
              </a:rPr>
              <a:t>the Treasurer’s </a:t>
            </a:r>
            <a:r>
              <a:rPr lang="en-US" altLang="en-US" sz="1600" dirty="0" smtClean="0">
                <a:solidFill>
                  <a:schemeClr val="tx1"/>
                </a:solidFill>
              </a:rPr>
              <a:t>training module during the </a:t>
            </a:r>
            <a:r>
              <a:rPr lang="en-US" altLang="en-US" sz="1600" dirty="0">
                <a:solidFill>
                  <a:schemeClr val="tx1"/>
                </a:solidFill>
              </a:rPr>
              <a:t>current school year. Groups that have not processed repayment of unused SGA funds from previous semesters will not be eligible. </a:t>
            </a:r>
          </a:p>
          <a:p>
            <a:pPr marL="285750" indent="-285750" algn="l" eaLnBrk="1" hangingPunct="1">
              <a:lnSpc>
                <a:spcPct val="80000"/>
              </a:lnSpc>
              <a:buFont typeface="Arial" panose="020B0604020202020204" pitchFamily="34" charset="0"/>
              <a:buChar char="•"/>
            </a:pPr>
            <a:endParaRPr lang="en-US" altLang="en-US" sz="1600" dirty="0">
              <a:solidFill>
                <a:schemeClr val="tx1"/>
              </a:solidFill>
            </a:endParaRPr>
          </a:p>
          <a:p>
            <a:pPr marL="285750" indent="-285750" algn="l" eaLnBrk="1" hangingPunct="1">
              <a:lnSpc>
                <a:spcPct val="80000"/>
              </a:lnSpc>
              <a:buFont typeface="Arial" panose="020B0604020202020204" pitchFamily="34" charset="0"/>
              <a:buChar char="•"/>
            </a:pPr>
            <a:r>
              <a:rPr lang="en-US" altLang="en-US" sz="1600" dirty="0">
                <a:solidFill>
                  <a:schemeClr val="tx1"/>
                </a:solidFill>
              </a:rPr>
              <a:t>Process: Applications become available by December. They must be completed on-line. After the deadline has </a:t>
            </a:r>
            <a:r>
              <a:rPr lang="en-US" altLang="en-US" sz="1600" dirty="0" smtClean="0">
                <a:solidFill>
                  <a:schemeClr val="tx1"/>
                </a:solidFill>
              </a:rPr>
              <a:t>passed (in late January), </a:t>
            </a:r>
            <a:r>
              <a:rPr lang="en-US" altLang="en-US" sz="1600" dirty="0">
                <a:solidFill>
                  <a:schemeClr val="tx1"/>
                </a:solidFill>
              </a:rPr>
              <a:t>a series of hearings will be held to consider funding request. Once allocations have been approved by the university president, funds will be disbursed in two equal payments – one each in the fall and spring semester of the following academic year. </a:t>
            </a:r>
          </a:p>
          <a:p>
            <a:pPr marL="285750" indent="-285750" algn="l" eaLnBrk="1" hangingPunct="1">
              <a:lnSpc>
                <a:spcPct val="80000"/>
              </a:lnSpc>
              <a:buFont typeface="Arial" panose="020B0604020202020204" pitchFamily="34" charset="0"/>
              <a:buChar char="•"/>
            </a:pPr>
            <a:endParaRPr lang="en-US" altLang="en-US" sz="1600" dirty="0">
              <a:solidFill>
                <a:schemeClr val="tx1"/>
              </a:solidFill>
            </a:endParaRPr>
          </a:p>
          <a:p>
            <a:pPr marL="285750" indent="-285750" algn="l" eaLnBrk="1" hangingPunct="1">
              <a:lnSpc>
                <a:spcPct val="80000"/>
              </a:lnSpc>
              <a:buFont typeface="Arial" panose="020B0604020202020204" pitchFamily="34" charset="0"/>
              <a:buChar char="•"/>
            </a:pPr>
            <a:r>
              <a:rPr lang="en-US" altLang="en-US" sz="1600" b="1" dirty="0">
                <a:solidFill>
                  <a:schemeClr val="tx1"/>
                </a:solidFill>
              </a:rPr>
              <a:t>Deadline: Last Friday in January            </a:t>
            </a:r>
          </a:p>
          <a:p>
            <a:pPr eaLnBrk="1" fontAlgn="auto" hangingPunct="1">
              <a:spcAft>
                <a:spcPts val="0"/>
              </a:spcAft>
              <a:defRPr/>
            </a:pPr>
            <a:endParaRPr lang="en-US" sz="1400" dirty="0" smtClean="0">
              <a:ea typeface="+mn-ea"/>
              <a:cs typeface="+mn-cs"/>
            </a:endParaRPr>
          </a:p>
        </p:txBody>
      </p:sp>
    </p:spTree>
    <p:extLst>
      <p:ext uri="{BB962C8B-B14F-4D97-AF65-F5344CB8AC3E}">
        <p14:creationId xmlns:p14="http://schemas.microsoft.com/office/powerpoint/2010/main" val="20483930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57200" y="28421"/>
            <a:ext cx="8229600" cy="8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b="1" dirty="0" smtClean="0">
                <a:effectLst>
                  <a:outerShdw blurRad="38100" dist="38100" dir="2700000" algn="tl">
                    <a:srgbClr val="000000">
                      <a:alpha val="43137"/>
                    </a:srgbClr>
                  </a:outerShdw>
                </a:effectLst>
              </a:rPr>
              <a:t>SGA Co-Sponsorship</a:t>
            </a:r>
          </a:p>
        </p:txBody>
      </p:sp>
      <p:sp>
        <p:nvSpPr>
          <p:cNvPr id="4" name="Rectangle 3"/>
          <p:cNvSpPr/>
          <p:nvPr/>
        </p:nvSpPr>
        <p:spPr>
          <a:xfrm>
            <a:off x="325925" y="734505"/>
            <a:ext cx="6532075" cy="5008743"/>
          </a:xfrm>
          <a:prstGeom prst="rect">
            <a:avLst/>
          </a:prstGeom>
        </p:spPr>
        <p:txBody>
          <a:bodyPr wrap="square">
            <a:spAutoFit/>
          </a:bodyPr>
          <a:lstStyle/>
          <a:p>
            <a:pPr lvl="0" eaLnBrk="1" hangingPunct="1">
              <a:lnSpc>
                <a:spcPct val="80000"/>
              </a:lnSpc>
              <a:spcBef>
                <a:spcPct val="20000"/>
              </a:spcBef>
            </a:pPr>
            <a:r>
              <a:rPr lang="en-US" altLang="en-US" sz="1400" b="1" dirty="0">
                <a:solidFill>
                  <a:prstClr val="black"/>
                </a:solidFill>
                <a:latin typeface="Calibri"/>
              </a:rPr>
              <a:t>Co-Sponsorship:</a:t>
            </a:r>
          </a:p>
          <a:p>
            <a:pPr lvl="0" eaLnBrk="1" hangingPunct="1">
              <a:lnSpc>
                <a:spcPct val="80000"/>
              </a:lnSpc>
              <a:spcBef>
                <a:spcPct val="20000"/>
              </a:spcBef>
            </a:pPr>
            <a:endParaRPr lang="en-US" altLang="en-US" sz="1400" dirty="0">
              <a:solidFill>
                <a:prstClr val="black"/>
              </a:solidFill>
              <a:latin typeface="Calibri"/>
            </a:endParaRPr>
          </a:p>
          <a:p>
            <a:pPr lvl="0" eaLnBrk="1" hangingPunct="1">
              <a:lnSpc>
                <a:spcPct val="80000"/>
              </a:lnSpc>
              <a:spcBef>
                <a:spcPct val="20000"/>
              </a:spcBef>
              <a:buFont typeface="Arial" panose="020B0604020202020204" pitchFamily="34" charset="0"/>
              <a:buChar char="•"/>
            </a:pPr>
            <a:r>
              <a:rPr lang="en-US" altLang="en-US" sz="1400" dirty="0">
                <a:solidFill>
                  <a:prstClr val="black"/>
                </a:solidFill>
                <a:latin typeface="Calibri"/>
              </a:rPr>
              <a:t>Purpose: A certain portion of student activity fees are set aside each year to be disbursed to student organizations for use in carrying out one-time events. This can include, but it is not limited to a program that is being hosted or sponsored by the student organization or attendance at a conference. </a:t>
            </a:r>
          </a:p>
          <a:p>
            <a:pPr lvl="0" eaLnBrk="1" hangingPunct="1">
              <a:lnSpc>
                <a:spcPct val="80000"/>
              </a:lnSpc>
              <a:spcBef>
                <a:spcPct val="20000"/>
              </a:spcBef>
            </a:pPr>
            <a:endParaRPr lang="en-US" altLang="en-US" sz="1400" dirty="0">
              <a:solidFill>
                <a:prstClr val="black"/>
              </a:solidFill>
              <a:latin typeface="Calibri"/>
            </a:endParaRPr>
          </a:p>
          <a:p>
            <a:pPr lvl="0" eaLnBrk="1" hangingPunct="1">
              <a:lnSpc>
                <a:spcPct val="80000"/>
              </a:lnSpc>
              <a:spcBef>
                <a:spcPct val="20000"/>
              </a:spcBef>
              <a:buFont typeface="Arial" panose="020B0604020202020204" pitchFamily="34" charset="0"/>
              <a:buChar char="•"/>
            </a:pPr>
            <a:r>
              <a:rPr lang="en-US" altLang="en-US" sz="1400" dirty="0">
                <a:solidFill>
                  <a:prstClr val="black"/>
                </a:solidFill>
                <a:latin typeface="Calibri"/>
              </a:rPr>
              <a:t>Amount: </a:t>
            </a:r>
          </a:p>
          <a:p>
            <a:pPr lvl="0" eaLnBrk="1" hangingPunct="1">
              <a:lnSpc>
                <a:spcPct val="80000"/>
              </a:lnSpc>
              <a:spcBef>
                <a:spcPct val="20000"/>
              </a:spcBef>
            </a:pPr>
            <a:r>
              <a:rPr lang="en-US" altLang="en-US" sz="1400" dirty="0">
                <a:solidFill>
                  <a:prstClr val="black"/>
                </a:solidFill>
                <a:latin typeface="Calibri"/>
              </a:rPr>
              <a:t>          Group 1 Registered student organizations are eligible to receive up to $500 a year (until fund is depleted)</a:t>
            </a:r>
          </a:p>
          <a:p>
            <a:pPr lvl="0" eaLnBrk="1" hangingPunct="1">
              <a:lnSpc>
                <a:spcPct val="80000"/>
              </a:lnSpc>
              <a:spcBef>
                <a:spcPct val="20000"/>
              </a:spcBef>
            </a:pPr>
            <a:r>
              <a:rPr lang="en-US" altLang="en-US" sz="1400" dirty="0">
                <a:solidFill>
                  <a:prstClr val="black"/>
                </a:solidFill>
                <a:latin typeface="Calibri"/>
              </a:rPr>
              <a:t>          Group 1 Recognized student organizations are eligible to receive up to $1000 a semester (until fund is depleted)</a:t>
            </a:r>
          </a:p>
          <a:p>
            <a:pPr lvl="0" eaLnBrk="1" hangingPunct="1">
              <a:lnSpc>
                <a:spcPct val="80000"/>
              </a:lnSpc>
              <a:spcBef>
                <a:spcPct val="20000"/>
              </a:spcBef>
            </a:pPr>
            <a:endParaRPr lang="en-US" altLang="en-US" sz="1400" dirty="0">
              <a:solidFill>
                <a:prstClr val="black"/>
              </a:solidFill>
              <a:latin typeface="Calibri"/>
            </a:endParaRPr>
          </a:p>
          <a:p>
            <a:pPr lvl="0" eaLnBrk="1" hangingPunct="1">
              <a:lnSpc>
                <a:spcPct val="80000"/>
              </a:lnSpc>
              <a:spcBef>
                <a:spcPct val="20000"/>
              </a:spcBef>
              <a:buFont typeface="Arial" panose="020B0604020202020204" pitchFamily="34" charset="0"/>
              <a:buChar char="•"/>
            </a:pPr>
            <a:r>
              <a:rPr lang="en-US" altLang="en-US" sz="1400" dirty="0">
                <a:solidFill>
                  <a:prstClr val="black"/>
                </a:solidFill>
                <a:latin typeface="Calibri"/>
              </a:rPr>
              <a:t>These groups must also be “current” with Leadership &amp; Campus Life and not have any outstanding repayment due to SGA.</a:t>
            </a:r>
          </a:p>
          <a:p>
            <a:pPr lvl="0" eaLnBrk="1" hangingPunct="1">
              <a:lnSpc>
                <a:spcPct val="80000"/>
              </a:lnSpc>
              <a:spcBef>
                <a:spcPct val="20000"/>
              </a:spcBef>
            </a:pPr>
            <a:endParaRPr lang="en-US" altLang="en-US" sz="1400" dirty="0">
              <a:solidFill>
                <a:prstClr val="black"/>
              </a:solidFill>
              <a:latin typeface="Calibri"/>
            </a:endParaRPr>
          </a:p>
          <a:p>
            <a:pPr lvl="0" eaLnBrk="1" hangingPunct="1">
              <a:lnSpc>
                <a:spcPct val="80000"/>
              </a:lnSpc>
              <a:spcBef>
                <a:spcPct val="20000"/>
              </a:spcBef>
              <a:buFont typeface="Arial" panose="020B0604020202020204" pitchFamily="34" charset="0"/>
              <a:buChar char="•"/>
            </a:pPr>
            <a:r>
              <a:rPr lang="en-US" altLang="en-US" sz="1400" dirty="0">
                <a:solidFill>
                  <a:prstClr val="black"/>
                </a:solidFill>
                <a:latin typeface="Calibri"/>
              </a:rPr>
              <a:t>Process: Submit an application via the website:</a:t>
            </a:r>
          </a:p>
          <a:p>
            <a:pPr lvl="0" eaLnBrk="1" hangingPunct="1">
              <a:lnSpc>
                <a:spcPct val="80000"/>
              </a:lnSpc>
              <a:spcBef>
                <a:spcPct val="20000"/>
              </a:spcBef>
            </a:pPr>
            <a:r>
              <a:rPr lang="en-US" altLang="en-US" sz="1400" dirty="0">
                <a:solidFill>
                  <a:prstClr val="black"/>
                </a:solidFill>
                <a:latin typeface="Calibri"/>
              </a:rPr>
              <a:t>          </a:t>
            </a:r>
            <a:r>
              <a:rPr lang="en-US" altLang="en-US" sz="1400" dirty="0">
                <a:solidFill>
                  <a:prstClr val="black"/>
                </a:solidFill>
                <a:latin typeface="Calibri"/>
                <a:hlinkClick r:id="rId4"/>
              </a:rPr>
              <a:t>http://osusga.okstate.edu/images/Documents/co-sponsorship.2.14.13.fillable.pdf</a:t>
            </a:r>
            <a:endParaRPr lang="en-US" altLang="en-US" sz="1400" dirty="0">
              <a:solidFill>
                <a:prstClr val="black"/>
              </a:solidFill>
              <a:latin typeface="Calibri"/>
            </a:endParaRPr>
          </a:p>
          <a:p>
            <a:pPr lvl="0" eaLnBrk="1" hangingPunct="1">
              <a:lnSpc>
                <a:spcPct val="80000"/>
              </a:lnSpc>
              <a:spcBef>
                <a:spcPct val="20000"/>
              </a:spcBef>
            </a:pPr>
            <a:r>
              <a:rPr lang="en-US" altLang="en-US" sz="1400" dirty="0">
                <a:solidFill>
                  <a:prstClr val="black"/>
                </a:solidFill>
                <a:latin typeface="Calibri"/>
              </a:rPr>
              <a:t>          A representative must attend the SGA Budget Committee Meeting and SGA Senate Meeting when the co-sponsorship is being considered. Once the legislation has passed, funds will be transferred directly into the organizations account. </a:t>
            </a:r>
          </a:p>
          <a:p>
            <a:pPr lvl="0" eaLnBrk="1" hangingPunct="1">
              <a:lnSpc>
                <a:spcPct val="80000"/>
              </a:lnSpc>
              <a:spcBef>
                <a:spcPct val="20000"/>
              </a:spcBef>
            </a:pPr>
            <a:endParaRPr lang="en-US" altLang="en-US" sz="1400" dirty="0">
              <a:solidFill>
                <a:prstClr val="black"/>
              </a:solidFill>
              <a:latin typeface="Calibri"/>
            </a:endParaRPr>
          </a:p>
          <a:p>
            <a:pPr lvl="0" eaLnBrk="1" hangingPunct="1">
              <a:lnSpc>
                <a:spcPct val="80000"/>
              </a:lnSpc>
              <a:spcBef>
                <a:spcPct val="20000"/>
              </a:spcBef>
              <a:buFont typeface="Arial" panose="020B0604020202020204" pitchFamily="34" charset="0"/>
              <a:buChar char="•"/>
            </a:pPr>
            <a:r>
              <a:rPr lang="en-US" altLang="en-US" sz="1400" dirty="0">
                <a:solidFill>
                  <a:prstClr val="black"/>
                </a:solidFill>
                <a:latin typeface="Calibri"/>
              </a:rPr>
              <a:t>Deadline: Applications must be submitted prior to the event or conference the organizations is requesting funding for. Applications submitted by 4pm on Wednesday may be discussed at the next weeks SGA Budget Committee Meeting.      </a:t>
            </a:r>
          </a:p>
        </p:txBody>
      </p:sp>
    </p:spTree>
    <p:extLst>
      <p:ext uri="{BB962C8B-B14F-4D97-AF65-F5344CB8AC3E}">
        <p14:creationId xmlns:p14="http://schemas.microsoft.com/office/powerpoint/2010/main" val="3066635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b="1" dirty="0" smtClean="0">
                <a:effectLst>
                  <a:outerShdw blurRad="38100" dist="38100" dir="2700000" algn="tl">
                    <a:srgbClr val="000000">
                      <a:alpha val="43137"/>
                    </a:srgbClr>
                  </a:outerShdw>
                </a:effectLst>
              </a:rPr>
              <a:t>SGA Multicultural Affairs Funding</a:t>
            </a:r>
          </a:p>
        </p:txBody>
      </p:sp>
      <p:sp>
        <p:nvSpPr>
          <p:cNvPr id="4" name="Rectangle 3"/>
          <p:cNvSpPr/>
          <p:nvPr/>
        </p:nvSpPr>
        <p:spPr>
          <a:xfrm>
            <a:off x="190123" y="1351508"/>
            <a:ext cx="6667877" cy="4154984"/>
          </a:xfrm>
          <a:prstGeom prst="rect">
            <a:avLst/>
          </a:prstGeom>
        </p:spPr>
        <p:txBody>
          <a:bodyPr wrap="square">
            <a:spAutoFit/>
          </a:bodyPr>
          <a:lstStyle/>
          <a:p>
            <a:pPr lvl="0" eaLnBrk="1" hangingPunct="1">
              <a:lnSpc>
                <a:spcPct val="80000"/>
              </a:lnSpc>
              <a:spcBef>
                <a:spcPct val="20000"/>
              </a:spcBef>
            </a:pPr>
            <a:r>
              <a:rPr lang="en-US" altLang="en-US" sz="1500" dirty="0">
                <a:solidFill>
                  <a:prstClr val="black"/>
                </a:solidFill>
                <a:latin typeface="Calibri"/>
              </a:rPr>
              <a:t>Multicultural Affairs Committee (MAC):</a:t>
            </a:r>
          </a:p>
          <a:p>
            <a:pPr lvl="0" eaLnBrk="1" hangingPunct="1">
              <a:lnSpc>
                <a:spcPct val="80000"/>
              </a:lnSpc>
              <a:spcBef>
                <a:spcPct val="20000"/>
              </a:spcBef>
            </a:pPr>
            <a:endParaRPr lang="en-US" altLang="en-US" sz="1500" dirty="0">
              <a:solidFill>
                <a:prstClr val="black"/>
              </a:solidFill>
              <a:latin typeface="Calibri"/>
            </a:endParaRPr>
          </a:p>
          <a:p>
            <a:pPr lvl="0" eaLnBrk="1" hangingPunct="1">
              <a:lnSpc>
                <a:spcPct val="80000"/>
              </a:lnSpc>
              <a:spcBef>
                <a:spcPct val="20000"/>
              </a:spcBef>
              <a:buFont typeface="Arial" panose="020B0604020202020204" pitchFamily="34" charset="0"/>
              <a:buChar char="•"/>
            </a:pPr>
            <a:r>
              <a:rPr lang="en-US" altLang="en-US" sz="1500" dirty="0">
                <a:solidFill>
                  <a:prstClr val="black"/>
                </a:solidFill>
                <a:latin typeface="Calibri"/>
              </a:rPr>
              <a:t>Purpose: To assist any student organization that wishes to promote multicultural interaction and activities on the OSU campus</a:t>
            </a:r>
          </a:p>
          <a:p>
            <a:pPr lvl="0" eaLnBrk="1" hangingPunct="1">
              <a:lnSpc>
                <a:spcPct val="80000"/>
              </a:lnSpc>
              <a:spcBef>
                <a:spcPct val="20000"/>
              </a:spcBef>
            </a:pPr>
            <a:endParaRPr lang="en-US" altLang="en-US" sz="1500" dirty="0">
              <a:solidFill>
                <a:prstClr val="black"/>
              </a:solidFill>
              <a:latin typeface="Calibri"/>
            </a:endParaRPr>
          </a:p>
          <a:p>
            <a:pPr lvl="0" eaLnBrk="1" hangingPunct="1">
              <a:lnSpc>
                <a:spcPct val="80000"/>
              </a:lnSpc>
              <a:spcBef>
                <a:spcPct val="20000"/>
              </a:spcBef>
              <a:buFont typeface="Arial" panose="020B0604020202020204" pitchFamily="34" charset="0"/>
              <a:buChar char="•"/>
            </a:pPr>
            <a:r>
              <a:rPr lang="en-US" altLang="en-US" sz="1500" dirty="0">
                <a:solidFill>
                  <a:prstClr val="black"/>
                </a:solidFill>
                <a:latin typeface="Calibri"/>
              </a:rPr>
              <a:t>Amount: Varies depending on need.</a:t>
            </a:r>
          </a:p>
          <a:p>
            <a:pPr lvl="0" eaLnBrk="1" hangingPunct="1">
              <a:lnSpc>
                <a:spcPct val="80000"/>
              </a:lnSpc>
              <a:spcBef>
                <a:spcPct val="20000"/>
              </a:spcBef>
            </a:pPr>
            <a:endParaRPr lang="en-US" altLang="en-US" sz="1500" dirty="0">
              <a:solidFill>
                <a:prstClr val="black"/>
              </a:solidFill>
              <a:latin typeface="Calibri"/>
            </a:endParaRPr>
          </a:p>
          <a:p>
            <a:pPr lvl="0" eaLnBrk="1" hangingPunct="1">
              <a:lnSpc>
                <a:spcPct val="80000"/>
              </a:lnSpc>
              <a:spcBef>
                <a:spcPct val="20000"/>
              </a:spcBef>
              <a:buFont typeface="Arial" panose="020B0604020202020204" pitchFamily="34" charset="0"/>
              <a:buChar char="•"/>
            </a:pPr>
            <a:r>
              <a:rPr lang="en-US" altLang="en-US" sz="1500" dirty="0">
                <a:solidFill>
                  <a:prstClr val="black"/>
                </a:solidFill>
                <a:latin typeface="Calibri"/>
              </a:rPr>
              <a:t>Eligibility: Must be a registered student organization.</a:t>
            </a:r>
          </a:p>
          <a:p>
            <a:pPr lvl="0" eaLnBrk="1" hangingPunct="1">
              <a:lnSpc>
                <a:spcPct val="80000"/>
              </a:lnSpc>
              <a:spcBef>
                <a:spcPct val="20000"/>
              </a:spcBef>
              <a:buFont typeface="Arial" panose="020B0604020202020204" pitchFamily="34" charset="0"/>
              <a:buChar char="•"/>
            </a:pPr>
            <a:endParaRPr lang="en-US" altLang="en-US" sz="1500" dirty="0">
              <a:solidFill>
                <a:prstClr val="black"/>
              </a:solidFill>
              <a:latin typeface="Calibri"/>
            </a:endParaRPr>
          </a:p>
          <a:p>
            <a:pPr lvl="0" eaLnBrk="1" hangingPunct="1">
              <a:lnSpc>
                <a:spcPct val="80000"/>
              </a:lnSpc>
              <a:spcBef>
                <a:spcPct val="20000"/>
              </a:spcBef>
              <a:buFont typeface="Arial" panose="020B0604020202020204" pitchFamily="34" charset="0"/>
              <a:buChar char="•"/>
            </a:pPr>
            <a:r>
              <a:rPr lang="en-US" altLang="en-US" sz="1500" dirty="0">
                <a:solidFill>
                  <a:prstClr val="black"/>
                </a:solidFill>
                <a:latin typeface="Calibri"/>
              </a:rPr>
              <a:t>Process: Submit an application which includes a description of the event or conference with a detailed budget on the website:</a:t>
            </a:r>
          </a:p>
          <a:p>
            <a:pPr lvl="0" eaLnBrk="1" hangingPunct="1">
              <a:lnSpc>
                <a:spcPct val="80000"/>
              </a:lnSpc>
              <a:spcBef>
                <a:spcPct val="20000"/>
              </a:spcBef>
            </a:pPr>
            <a:r>
              <a:rPr lang="en-US" altLang="en-US" sz="1500" dirty="0">
                <a:solidFill>
                  <a:prstClr val="black"/>
                </a:solidFill>
                <a:latin typeface="Calibri"/>
              </a:rPr>
              <a:t>           </a:t>
            </a:r>
            <a:r>
              <a:rPr lang="en-US" altLang="en-US" sz="1500" dirty="0">
                <a:solidFill>
                  <a:prstClr val="black"/>
                </a:solidFill>
                <a:latin typeface="Calibri"/>
                <a:hlinkClick r:id="rId4"/>
              </a:rPr>
              <a:t>https://app.it.okstate.edu/sga_forms/index.php/module/Default/action/ViewForm/form_key/50</a:t>
            </a:r>
            <a:endParaRPr lang="en-US" altLang="en-US" sz="1500" dirty="0">
              <a:solidFill>
                <a:prstClr val="black"/>
              </a:solidFill>
              <a:latin typeface="Calibri"/>
            </a:endParaRPr>
          </a:p>
          <a:p>
            <a:pPr lvl="0" eaLnBrk="1" hangingPunct="1">
              <a:lnSpc>
                <a:spcPct val="80000"/>
              </a:lnSpc>
              <a:spcBef>
                <a:spcPct val="20000"/>
              </a:spcBef>
            </a:pPr>
            <a:r>
              <a:rPr lang="en-US" altLang="en-US" sz="1500" dirty="0">
                <a:solidFill>
                  <a:prstClr val="black"/>
                </a:solidFill>
                <a:latin typeface="Calibri"/>
              </a:rPr>
              <a:t>           Attend the SGA committee meeting for the request to be heard. Funds will be transferred directly into the organization’s account once the committee has made a decision to fund the group.   </a:t>
            </a:r>
          </a:p>
          <a:p>
            <a:pPr lvl="0" eaLnBrk="1" hangingPunct="1">
              <a:lnSpc>
                <a:spcPct val="80000"/>
              </a:lnSpc>
              <a:spcBef>
                <a:spcPct val="20000"/>
              </a:spcBef>
              <a:buFont typeface="Arial" panose="020B0604020202020204" pitchFamily="34" charset="0"/>
              <a:buChar char="•"/>
            </a:pPr>
            <a:endParaRPr lang="en-US" altLang="en-US" sz="1500" dirty="0">
              <a:solidFill>
                <a:prstClr val="black"/>
              </a:solidFill>
              <a:latin typeface="Calibri"/>
            </a:endParaRPr>
          </a:p>
          <a:p>
            <a:pPr lvl="0" eaLnBrk="1" hangingPunct="1">
              <a:lnSpc>
                <a:spcPct val="80000"/>
              </a:lnSpc>
              <a:spcBef>
                <a:spcPct val="20000"/>
              </a:spcBef>
              <a:buFont typeface="Arial" panose="020B0604020202020204" pitchFamily="34" charset="0"/>
              <a:buChar char="•"/>
            </a:pPr>
            <a:r>
              <a:rPr lang="en-US" altLang="en-US" sz="1500" dirty="0">
                <a:solidFill>
                  <a:prstClr val="black"/>
                </a:solidFill>
                <a:latin typeface="Calibri"/>
              </a:rPr>
              <a:t>  Deadline: No deadline, groups can apply throughout the fall and spring semester</a:t>
            </a:r>
          </a:p>
        </p:txBody>
      </p:sp>
    </p:spTree>
    <p:extLst>
      <p:ext uri="{BB962C8B-B14F-4D97-AF65-F5344CB8AC3E}">
        <p14:creationId xmlns:p14="http://schemas.microsoft.com/office/powerpoint/2010/main" val="4027294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b="1" dirty="0" smtClean="0">
                <a:solidFill>
                  <a:prstClr val="black"/>
                </a:solidFill>
                <a:effectLst>
                  <a:outerShdw blurRad="38100" dist="38100" dir="2700000" algn="tl">
                    <a:srgbClr val="000000">
                      <a:alpha val="43137"/>
                    </a:srgbClr>
                  </a:outerShdw>
                </a:effectLst>
              </a:rPr>
              <a:t>Meeting and Conference Services</a:t>
            </a:r>
          </a:p>
        </p:txBody>
      </p:sp>
      <p:sp>
        <p:nvSpPr>
          <p:cNvPr id="2" name="Rectangle 1"/>
          <p:cNvSpPr/>
          <p:nvPr/>
        </p:nvSpPr>
        <p:spPr>
          <a:xfrm>
            <a:off x="2286000" y="2250216"/>
            <a:ext cx="4572000" cy="2357568"/>
          </a:xfrm>
          <a:prstGeom prst="rect">
            <a:avLst/>
          </a:prstGeom>
        </p:spPr>
        <p:txBody>
          <a:bodyPr>
            <a:spAutoFit/>
          </a:bodyPr>
          <a:lstStyle/>
          <a:p>
            <a:pPr lvl="0" algn="ctr" eaLnBrk="1" fontAlgn="auto" hangingPunct="1">
              <a:spcBef>
                <a:spcPct val="20000"/>
              </a:spcBef>
              <a:spcAft>
                <a:spcPts val="0"/>
              </a:spcAft>
              <a:defRPr/>
            </a:pPr>
            <a:r>
              <a:rPr lang="en-US" sz="3200" dirty="0">
                <a:latin typeface="Calibri"/>
              </a:rPr>
              <a:t>179 Student Union </a:t>
            </a:r>
          </a:p>
          <a:p>
            <a:pPr lvl="0" algn="ctr" eaLnBrk="1" fontAlgn="auto" hangingPunct="1">
              <a:spcBef>
                <a:spcPct val="20000"/>
              </a:spcBef>
              <a:spcAft>
                <a:spcPts val="0"/>
              </a:spcAft>
              <a:defRPr/>
            </a:pPr>
            <a:r>
              <a:rPr lang="en-US" sz="3200" dirty="0">
                <a:latin typeface="Calibri"/>
              </a:rPr>
              <a:t>405-744-5232</a:t>
            </a:r>
          </a:p>
          <a:p>
            <a:pPr lvl="0" algn="ctr" eaLnBrk="1" fontAlgn="auto" hangingPunct="1">
              <a:spcBef>
                <a:spcPct val="20000"/>
              </a:spcBef>
              <a:spcAft>
                <a:spcPts val="0"/>
              </a:spcAft>
              <a:defRPr/>
            </a:pPr>
            <a:r>
              <a:rPr lang="en-US" sz="3200" dirty="0">
                <a:latin typeface="Calibri"/>
              </a:rPr>
              <a:t>207 Wes Watkins Center</a:t>
            </a:r>
          </a:p>
          <a:p>
            <a:pPr lvl="0" algn="ctr" eaLnBrk="1" fontAlgn="auto" hangingPunct="1">
              <a:spcBef>
                <a:spcPct val="20000"/>
              </a:spcBef>
              <a:spcAft>
                <a:spcPts val="0"/>
              </a:spcAft>
              <a:defRPr/>
            </a:pPr>
            <a:r>
              <a:rPr lang="en-US" sz="3200" dirty="0">
                <a:latin typeface="Calibri"/>
              </a:rPr>
              <a:t>405-744-9359 </a:t>
            </a:r>
          </a:p>
        </p:txBody>
      </p:sp>
    </p:spTree>
    <p:extLst>
      <p:ext uri="{BB962C8B-B14F-4D97-AF65-F5344CB8AC3E}">
        <p14:creationId xmlns:p14="http://schemas.microsoft.com/office/powerpoint/2010/main" val="2605355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endParaRPr lang="en-US" altLang="en-US" b="1" dirty="0" smtClean="0">
              <a:solidFill>
                <a:prstClr val="black"/>
              </a:solidFill>
              <a:effectLst>
                <a:outerShdw blurRad="38100" dist="38100" dir="2700000" algn="tl">
                  <a:srgbClr val="000000">
                    <a:alpha val="43137"/>
                  </a:srgbClr>
                </a:outerShdw>
              </a:effectLst>
            </a:endParaRPr>
          </a:p>
        </p:txBody>
      </p:sp>
      <p:sp>
        <p:nvSpPr>
          <p:cNvPr id="6" name="Title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endParaRPr lang="en-US" altLang="en-US" b="1" dirty="0" smtClean="0">
              <a:solidFill>
                <a:prstClr val="black"/>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457200" y="123825"/>
            <a:ext cx="82296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800" b="1" dirty="0" smtClean="0"/>
              <a:t>Forms, Guidelines, and Policies</a:t>
            </a:r>
            <a:br>
              <a:rPr lang="en-US" altLang="en-US" sz="2800" b="1" dirty="0" smtClean="0"/>
            </a:br>
            <a:r>
              <a:rPr lang="en-US" altLang="en-US" sz="2800" dirty="0" smtClean="0"/>
              <a:t>http://meetings.okstate.edu/guidelines</a:t>
            </a:r>
          </a:p>
        </p:txBody>
      </p:sp>
      <p:sp>
        <p:nvSpPr>
          <p:cNvPr id="8" name="Content Placeholder 2"/>
          <p:cNvSpPr txBox="1">
            <a:spLocks/>
          </p:cNvSpPr>
          <p:nvPr/>
        </p:nvSpPr>
        <p:spPr bwMode="auto">
          <a:xfrm>
            <a:off x="481013" y="1417638"/>
            <a:ext cx="4038600"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fontAlgn="auto" hangingPunct="1">
              <a:spcAft>
                <a:spcPts val="0"/>
              </a:spcAft>
              <a:buFont typeface="Arial"/>
              <a:buNone/>
              <a:defRPr/>
            </a:pPr>
            <a:r>
              <a:rPr lang="en-US" sz="2000" dirty="0" smtClean="0">
                <a:solidFill>
                  <a:schemeClr val="tx1"/>
                </a:solidFill>
                <a:ea typeface="+mn-ea"/>
                <a:cs typeface="+mn-cs"/>
              </a:rPr>
              <a:t>Forms:</a:t>
            </a:r>
          </a:p>
          <a:p>
            <a:pPr algn="l" eaLnBrk="1" fontAlgn="auto" hangingPunct="1">
              <a:spcAft>
                <a:spcPts val="0"/>
              </a:spcAft>
              <a:buFont typeface="Arial"/>
              <a:buChar char="•"/>
              <a:defRPr/>
            </a:pPr>
            <a:r>
              <a:rPr lang="en-US" sz="2000" dirty="0" smtClean="0">
                <a:solidFill>
                  <a:schemeClr val="tx1"/>
                </a:solidFill>
                <a:ea typeface="+mn-ea"/>
                <a:cs typeface="+mn-cs"/>
              </a:rPr>
              <a:t>Student Union Indoor Request Form</a:t>
            </a:r>
          </a:p>
          <a:p>
            <a:pPr algn="l" eaLnBrk="1" fontAlgn="auto" hangingPunct="1">
              <a:spcAft>
                <a:spcPts val="0"/>
              </a:spcAft>
              <a:buFont typeface="Arial"/>
              <a:buChar char="•"/>
              <a:defRPr/>
            </a:pPr>
            <a:r>
              <a:rPr lang="en-US" sz="2000" dirty="0" smtClean="0">
                <a:solidFill>
                  <a:schemeClr val="tx1"/>
                </a:solidFill>
                <a:ea typeface="+mn-ea"/>
                <a:cs typeface="+mn-cs"/>
              </a:rPr>
              <a:t>Outdoor Event Request Form</a:t>
            </a:r>
          </a:p>
          <a:p>
            <a:pPr algn="l" eaLnBrk="1" fontAlgn="auto" hangingPunct="1">
              <a:spcAft>
                <a:spcPts val="0"/>
              </a:spcAft>
              <a:buFont typeface="Arial"/>
              <a:buChar char="•"/>
              <a:defRPr/>
            </a:pPr>
            <a:r>
              <a:rPr lang="en-US" sz="2000" dirty="0" smtClean="0">
                <a:solidFill>
                  <a:schemeClr val="tx1"/>
                </a:solidFill>
                <a:ea typeface="+mn-ea"/>
                <a:cs typeface="+mn-cs"/>
              </a:rPr>
              <a:t>Tabling Request Form</a:t>
            </a:r>
          </a:p>
          <a:p>
            <a:pPr algn="l" eaLnBrk="1" fontAlgn="auto" hangingPunct="1">
              <a:spcAft>
                <a:spcPts val="0"/>
              </a:spcAft>
              <a:buFont typeface="Arial"/>
              <a:buChar char="•"/>
              <a:defRPr/>
            </a:pPr>
            <a:r>
              <a:rPr lang="en-US" sz="2000" dirty="0" smtClean="0">
                <a:solidFill>
                  <a:schemeClr val="tx1"/>
                </a:solidFill>
                <a:ea typeface="+mn-ea"/>
                <a:cs typeface="+mn-cs"/>
              </a:rPr>
              <a:t>Campus Signage Request Form</a:t>
            </a:r>
          </a:p>
          <a:p>
            <a:pPr algn="l" eaLnBrk="1" fontAlgn="auto" hangingPunct="1">
              <a:spcAft>
                <a:spcPts val="0"/>
              </a:spcAft>
              <a:buFont typeface="Arial"/>
              <a:buChar char="•"/>
              <a:defRPr/>
            </a:pPr>
            <a:r>
              <a:rPr lang="en-US" sz="2000" dirty="0" smtClean="0">
                <a:solidFill>
                  <a:schemeClr val="tx1"/>
                </a:solidFill>
                <a:ea typeface="+mn-ea"/>
                <a:cs typeface="+mn-cs"/>
              </a:rPr>
              <a:t>Food-on-Campus Waiver Application</a:t>
            </a:r>
          </a:p>
          <a:p>
            <a:pPr algn="l" eaLnBrk="1" fontAlgn="auto" hangingPunct="1">
              <a:spcAft>
                <a:spcPts val="0"/>
              </a:spcAft>
              <a:buFont typeface="Arial"/>
              <a:buChar char="•"/>
              <a:defRPr/>
            </a:pPr>
            <a:r>
              <a:rPr lang="en-US" sz="2000" dirty="0" smtClean="0">
                <a:solidFill>
                  <a:schemeClr val="tx1"/>
                </a:solidFill>
                <a:ea typeface="+mn-ea"/>
                <a:cs typeface="+mn-cs"/>
              </a:rPr>
              <a:t>Alcohol Beverage Service Request Form</a:t>
            </a:r>
          </a:p>
          <a:p>
            <a:pPr eaLnBrk="1" fontAlgn="auto" hangingPunct="1">
              <a:spcAft>
                <a:spcPts val="0"/>
              </a:spcAft>
              <a:buFont typeface="Arial"/>
              <a:buNone/>
              <a:defRPr/>
            </a:pPr>
            <a:endParaRPr lang="en-US" sz="2400" dirty="0">
              <a:ea typeface="+mn-ea"/>
              <a:cs typeface="+mn-cs"/>
            </a:endParaRPr>
          </a:p>
        </p:txBody>
      </p:sp>
      <p:sp>
        <p:nvSpPr>
          <p:cNvPr id="9" name="Content Placeholder 3"/>
          <p:cNvSpPr txBox="1">
            <a:spLocks/>
          </p:cNvSpPr>
          <p:nvPr/>
        </p:nvSpPr>
        <p:spPr>
          <a:xfrm>
            <a:off x="4648200" y="1417638"/>
            <a:ext cx="4038600" cy="5273675"/>
          </a:xfrm>
          <a:prstGeom prst="rect">
            <a:avLst/>
          </a:prstGeom>
        </p:spPr>
        <p:txBody>
          <a:bodyPr rtlCol="0">
            <a:normAutofit lnSpcReduction="1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buFont typeface="Arial"/>
              <a:buNone/>
              <a:defRPr/>
            </a:pPr>
            <a:r>
              <a:rPr lang="en-US" sz="2000" smtClean="0">
                <a:ea typeface="+mn-ea"/>
                <a:cs typeface="+mn-cs"/>
              </a:rPr>
              <a:t>Guidelines &amp; Policies:</a:t>
            </a:r>
          </a:p>
          <a:p>
            <a:pPr eaLnBrk="1" fontAlgn="auto" hangingPunct="1">
              <a:spcAft>
                <a:spcPts val="0"/>
              </a:spcAft>
              <a:buFont typeface="Arial"/>
              <a:buChar char="•"/>
              <a:defRPr/>
            </a:pPr>
            <a:r>
              <a:rPr lang="en-US" sz="2000" smtClean="0">
                <a:ea typeface="+mn-ea"/>
                <a:cs typeface="+mn-cs"/>
              </a:rPr>
              <a:t>Guidelines for the Use and Scheduling of Public Spaces of the OSU Center for Student Services</a:t>
            </a:r>
          </a:p>
          <a:p>
            <a:pPr eaLnBrk="1" fontAlgn="auto" hangingPunct="1">
              <a:spcAft>
                <a:spcPts val="0"/>
              </a:spcAft>
              <a:buFont typeface="Arial"/>
              <a:buChar char="•"/>
              <a:defRPr/>
            </a:pPr>
            <a:r>
              <a:rPr lang="en-US" sz="2000" smtClean="0">
                <a:ea typeface="+mn-ea"/>
                <a:cs typeface="+mn-cs"/>
              </a:rPr>
              <a:t>Policy Governing use of the OSU Student Union Public Space</a:t>
            </a:r>
          </a:p>
          <a:p>
            <a:pPr eaLnBrk="1" fontAlgn="auto" hangingPunct="1">
              <a:spcAft>
                <a:spcPts val="0"/>
              </a:spcAft>
              <a:buFont typeface="Arial"/>
              <a:buChar char="•"/>
              <a:defRPr/>
            </a:pPr>
            <a:r>
              <a:rPr lang="en-US" sz="2000" smtClean="0">
                <a:ea typeface="+mn-ea"/>
                <a:cs typeface="+mn-cs"/>
              </a:rPr>
              <a:t>Building and Public Service Area Hours </a:t>
            </a:r>
          </a:p>
          <a:p>
            <a:pPr eaLnBrk="1" fontAlgn="auto" hangingPunct="1">
              <a:spcAft>
                <a:spcPts val="0"/>
              </a:spcAft>
              <a:buFont typeface="Arial"/>
              <a:buChar char="•"/>
              <a:defRPr/>
            </a:pPr>
            <a:r>
              <a:rPr lang="en-US" sz="2000" smtClean="0">
                <a:ea typeface="+mn-ea"/>
                <a:cs typeface="+mn-cs"/>
              </a:rPr>
              <a:t>Student Union Solicitation Policy and Procedure</a:t>
            </a:r>
          </a:p>
          <a:p>
            <a:pPr eaLnBrk="1" fontAlgn="auto" hangingPunct="1">
              <a:spcAft>
                <a:spcPts val="0"/>
              </a:spcAft>
              <a:buFont typeface="Arial"/>
              <a:buChar char="•"/>
              <a:defRPr/>
            </a:pPr>
            <a:r>
              <a:rPr lang="en-US" sz="2000" smtClean="0">
                <a:ea typeface="+mn-ea"/>
                <a:cs typeface="+mn-cs"/>
              </a:rPr>
              <a:t>Student Union Guidelines on Dances, Social, and Public Events</a:t>
            </a:r>
          </a:p>
          <a:p>
            <a:pPr eaLnBrk="1" fontAlgn="auto" hangingPunct="1">
              <a:spcAft>
                <a:spcPts val="0"/>
              </a:spcAft>
              <a:buFont typeface="Arial"/>
              <a:buChar char="•"/>
              <a:defRPr/>
            </a:pPr>
            <a:r>
              <a:rPr lang="en-US" sz="2000" smtClean="0">
                <a:ea typeface="+mn-ea"/>
                <a:cs typeface="+mn-cs"/>
              </a:rPr>
              <a:t>Guidelines for the Service of Alcoholic Beverages in the SU </a:t>
            </a:r>
          </a:p>
          <a:p>
            <a:pPr eaLnBrk="1" fontAlgn="auto" hangingPunct="1">
              <a:spcAft>
                <a:spcPts val="0"/>
              </a:spcAft>
              <a:buFont typeface="Arial"/>
              <a:buChar char="•"/>
              <a:defRPr/>
            </a:pPr>
            <a:r>
              <a:rPr lang="en-US" sz="2000" smtClean="0">
                <a:ea typeface="+mn-ea"/>
                <a:cs typeface="+mn-cs"/>
              </a:rPr>
              <a:t>Guidelines for the Use of Bennett Chapel </a:t>
            </a:r>
          </a:p>
          <a:p>
            <a:pPr eaLnBrk="1" fontAlgn="auto" hangingPunct="1">
              <a:spcAft>
                <a:spcPts val="0"/>
              </a:spcAft>
              <a:buFont typeface="Arial"/>
              <a:buChar char="•"/>
              <a:defRPr/>
            </a:pPr>
            <a:endParaRPr lang="en-US" sz="2000" smtClean="0">
              <a:ea typeface="+mn-ea"/>
              <a:cs typeface="+mn-cs"/>
            </a:endParaRPr>
          </a:p>
          <a:p>
            <a:pPr marL="0" indent="0" eaLnBrk="1" fontAlgn="auto" hangingPunct="1">
              <a:spcAft>
                <a:spcPts val="0"/>
              </a:spcAft>
              <a:buFont typeface="Arial"/>
              <a:buNone/>
              <a:defRPr/>
            </a:pPr>
            <a:endParaRPr lang="en-US" sz="2000" dirty="0">
              <a:ea typeface="+mn-ea"/>
              <a:cs typeface="+mn-cs"/>
            </a:endParaRPr>
          </a:p>
        </p:txBody>
      </p:sp>
    </p:spTree>
    <p:extLst>
      <p:ext uri="{BB962C8B-B14F-4D97-AF65-F5344CB8AC3E}">
        <p14:creationId xmlns:p14="http://schemas.microsoft.com/office/powerpoint/2010/main" val="1248011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30189" y="505977"/>
            <a:ext cx="6714565" cy="954107"/>
          </a:xfrm>
          <a:prstGeom prst="rect">
            <a:avLst/>
          </a:prstGeom>
        </p:spPr>
        <p:txBody>
          <a:bodyPr wrap="square">
            <a:spAutoFit/>
          </a:bodyPr>
          <a:lstStyle/>
          <a:p>
            <a:r>
              <a:rPr lang="en-US" altLang="en-US" sz="2800" b="1" dirty="0">
                <a:solidFill>
                  <a:prstClr val="black"/>
                </a:solidFill>
                <a:latin typeface="Calibri"/>
              </a:rPr>
              <a:t>Forms, Guidelines, and Policies</a:t>
            </a:r>
            <a:br>
              <a:rPr lang="en-US" altLang="en-US" sz="2800" b="1" dirty="0">
                <a:solidFill>
                  <a:prstClr val="black"/>
                </a:solidFill>
                <a:latin typeface="Calibri"/>
              </a:rPr>
            </a:br>
            <a:r>
              <a:rPr lang="en-US" altLang="en-US" sz="2800" dirty="0">
                <a:solidFill>
                  <a:prstClr val="black"/>
                </a:solidFill>
                <a:latin typeface="Calibri"/>
              </a:rPr>
              <a:t>http://meetings.okstate.edu/guidelines</a:t>
            </a:r>
            <a:endParaRPr lang="en-US" dirty="0"/>
          </a:p>
        </p:txBody>
      </p:sp>
      <p:pic>
        <p:nvPicPr>
          <p:cNvPr id="5" name="Picture 4"/>
          <p:cNvPicPr>
            <a:picLocks noChangeAspect="1"/>
          </p:cNvPicPr>
          <p:nvPr/>
        </p:nvPicPr>
        <p:blipFill>
          <a:blip r:embed="rId4"/>
          <a:stretch>
            <a:fillRect/>
          </a:stretch>
        </p:blipFill>
        <p:spPr>
          <a:xfrm>
            <a:off x="787649" y="1552671"/>
            <a:ext cx="7173365" cy="3942694"/>
          </a:xfrm>
          <a:prstGeom prst="rect">
            <a:avLst/>
          </a:prstGeom>
        </p:spPr>
      </p:pic>
    </p:spTree>
    <p:extLst>
      <p:ext uri="{BB962C8B-B14F-4D97-AF65-F5344CB8AC3E}">
        <p14:creationId xmlns:p14="http://schemas.microsoft.com/office/powerpoint/2010/main" val="2251076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825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30941" y="65040"/>
            <a:ext cx="7427259" cy="820177"/>
          </a:xfrm>
        </p:spPr>
        <p:txBody>
          <a:bodyPr rtlCol="0">
            <a:normAutofit/>
          </a:bodyPr>
          <a:lstStyle/>
          <a:p>
            <a:pPr eaLnBrk="1" fontAlgn="auto" hangingPunct="1">
              <a:spcAft>
                <a:spcPts val="0"/>
              </a:spcAft>
              <a:defRPr/>
            </a:pPr>
            <a:r>
              <a:rPr lang="en-US" altLang="en-US" b="1" dirty="0">
                <a:solidFill>
                  <a:prstClr val="black"/>
                </a:solidFill>
                <a:effectLst>
                  <a:outerShdw blurRad="38100" dist="38100" dir="2700000" algn="tl">
                    <a:srgbClr val="000000">
                      <a:alpha val="43137"/>
                    </a:srgbClr>
                  </a:outerShdw>
                </a:effectLst>
              </a:rPr>
              <a:t>Reserving Space</a:t>
            </a:r>
            <a:endParaRPr lang="en-US" sz="3600" b="1" dirty="0">
              <a:effectLst>
                <a:outerShdw blurRad="38100" dist="38100" dir="2700000" algn="tl">
                  <a:srgbClr val="000000">
                    <a:alpha val="43137"/>
                  </a:srgbClr>
                </a:outerShdw>
              </a:effectLst>
              <a:ea typeface="+mj-ea"/>
              <a:cs typeface="+mj-cs"/>
            </a:endParaRPr>
          </a:p>
        </p:txBody>
      </p:sp>
      <p:sp>
        <p:nvSpPr>
          <p:cNvPr id="5" name="Content Placeholder 2"/>
          <p:cNvSpPr txBox="1">
            <a:spLocks/>
          </p:cNvSpPr>
          <p:nvPr/>
        </p:nvSpPr>
        <p:spPr bwMode="auto">
          <a:xfrm>
            <a:off x="201705" y="1038785"/>
            <a:ext cx="40386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Arial" charset="0"/>
              <a:buNone/>
              <a:defRPr/>
            </a:pPr>
            <a:r>
              <a:rPr lang="en-US" sz="1800" dirty="0" smtClean="0">
                <a:solidFill>
                  <a:schemeClr val="tx1"/>
                </a:solidFill>
                <a:ea typeface="ＭＳ Ｐゴシック" charset="0"/>
              </a:rPr>
              <a:t>Meeting Conference Services Reserves Space for the:</a:t>
            </a:r>
          </a:p>
          <a:p>
            <a:pPr algn="l">
              <a:buFont typeface="Arial" charset="0"/>
              <a:buChar char="•"/>
              <a:defRPr/>
            </a:pPr>
            <a:r>
              <a:rPr lang="en-US" sz="1800" dirty="0" smtClean="0">
                <a:solidFill>
                  <a:schemeClr val="tx1"/>
                </a:solidFill>
                <a:ea typeface="ＭＳ Ｐゴシック" charset="0"/>
              </a:rPr>
              <a:t>Student Union </a:t>
            </a:r>
          </a:p>
          <a:p>
            <a:pPr algn="l">
              <a:buFont typeface="Arial" charset="0"/>
              <a:buChar char="•"/>
              <a:defRPr/>
            </a:pPr>
            <a:r>
              <a:rPr lang="en-US" sz="1800" dirty="0" smtClean="0">
                <a:solidFill>
                  <a:schemeClr val="tx1"/>
                </a:solidFill>
                <a:ea typeface="ＭＳ Ｐゴシック" charset="0"/>
              </a:rPr>
              <a:t>Wes Watkins Center</a:t>
            </a:r>
          </a:p>
          <a:p>
            <a:pPr algn="l">
              <a:buFont typeface="Arial" charset="0"/>
              <a:buChar char="•"/>
              <a:defRPr/>
            </a:pPr>
            <a:r>
              <a:rPr lang="en-US" sz="1800" dirty="0" smtClean="0">
                <a:solidFill>
                  <a:schemeClr val="tx1"/>
                </a:solidFill>
                <a:ea typeface="ＭＳ Ｐゴシック" charset="0"/>
              </a:rPr>
              <a:t>Bennett Chapel </a:t>
            </a:r>
          </a:p>
          <a:p>
            <a:pPr algn="l">
              <a:buFont typeface="Arial" charset="0"/>
              <a:buChar char="•"/>
              <a:defRPr/>
            </a:pPr>
            <a:r>
              <a:rPr lang="en-US" sz="1800" dirty="0" smtClean="0">
                <a:solidFill>
                  <a:schemeClr val="tx1"/>
                </a:solidFill>
                <a:ea typeface="ＭＳ Ｐゴシック" charset="0"/>
              </a:rPr>
              <a:t>Table Space</a:t>
            </a:r>
          </a:p>
          <a:p>
            <a:pPr algn="l">
              <a:buFont typeface="Arial" charset="0"/>
              <a:buChar char="•"/>
              <a:defRPr/>
            </a:pPr>
            <a:r>
              <a:rPr lang="en-US" sz="1800" dirty="0" smtClean="0">
                <a:solidFill>
                  <a:schemeClr val="tx1"/>
                </a:solidFill>
                <a:ea typeface="ＭＳ Ｐゴシック" charset="0"/>
              </a:rPr>
              <a:t>Outdoor Space</a:t>
            </a:r>
          </a:p>
          <a:p>
            <a:pPr algn="l">
              <a:buFont typeface="Arial" charset="0"/>
              <a:buChar char="•"/>
              <a:defRPr/>
            </a:pPr>
            <a:endParaRPr lang="en-US" sz="1800" dirty="0" smtClean="0">
              <a:solidFill>
                <a:schemeClr val="tx1"/>
              </a:solidFill>
              <a:ea typeface="ＭＳ Ｐゴシック" charset="0"/>
            </a:endParaRPr>
          </a:p>
          <a:p>
            <a:pPr algn="l">
              <a:buFont typeface="Arial" charset="0"/>
              <a:buNone/>
              <a:defRPr/>
            </a:pPr>
            <a:r>
              <a:rPr lang="en-US" sz="1800" dirty="0" smtClean="0">
                <a:solidFill>
                  <a:schemeClr val="tx1"/>
                </a:solidFill>
              </a:rPr>
              <a:t>Space is free inside the Student Union for student organizations unless the group is recouping any fees or if the space requires a tech. On-campus rates apply for the Wes Watkins Center and Bennett Memorial Chapel.</a:t>
            </a:r>
            <a:endParaRPr lang="en-US" sz="1800" dirty="0">
              <a:solidFill>
                <a:schemeClr val="tx1"/>
              </a:solidFill>
              <a:ea typeface="ＭＳ Ｐゴシック" charset="0"/>
            </a:endParaRPr>
          </a:p>
        </p:txBody>
      </p:sp>
      <p:pic>
        <p:nvPicPr>
          <p:cNvPr id="4" name="Picture 3"/>
          <p:cNvPicPr>
            <a:picLocks noChangeAspect="1"/>
          </p:cNvPicPr>
          <p:nvPr/>
        </p:nvPicPr>
        <p:blipFill>
          <a:blip r:embed="rId4"/>
          <a:stretch>
            <a:fillRect/>
          </a:stretch>
        </p:blipFill>
        <p:spPr>
          <a:xfrm>
            <a:off x="4674201" y="1038785"/>
            <a:ext cx="4035902" cy="4523624"/>
          </a:xfrm>
          <a:prstGeom prst="rect">
            <a:avLst/>
          </a:prstGeom>
        </p:spPr>
      </p:pic>
    </p:spTree>
    <p:extLst>
      <p:ext uri="{BB962C8B-B14F-4D97-AF65-F5344CB8AC3E}">
        <p14:creationId xmlns:p14="http://schemas.microsoft.com/office/powerpoint/2010/main" val="2162809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936184"/>
            <a:ext cx="7772400" cy="1470025"/>
          </a:xfrm>
        </p:spPr>
        <p:txBody>
          <a:bodyPr rtlCol="0">
            <a:normAutofit fontScale="90000"/>
          </a:bodyPr>
          <a:lstStyle/>
          <a:p>
            <a:pPr eaLnBrk="1" fontAlgn="auto" hangingPunct="1">
              <a:spcAft>
                <a:spcPts val="0"/>
              </a:spcAft>
              <a:defRPr/>
            </a:pPr>
            <a:r>
              <a:rPr lang="en-US" sz="4000" b="1" dirty="0">
                <a:effectLst>
                  <a:outerShdw blurRad="38100" dist="38100" dir="2700000" algn="tl">
                    <a:srgbClr val="000000">
                      <a:alpha val="43137"/>
                    </a:srgbClr>
                  </a:outerShdw>
                </a:effectLst>
                <a:ea typeface="+mj-ea"/>
                <a:cs typeface="+mj-cs"/>
              </a:rPr>
              <a:t>University Accounting</a:t>
            </a:r>
            <a:r>
              <a:rPr lang="en-US" sz="3600" dirty="0">
                <a:ea typeface="+mj-ea"/>
                <a:cs typeface="+mj-cs"/>
              </a:rPr>
              <a:t/>
            </a:r>
            <a:br>
              <a:rPr lang="en-US" sz="3600" dirty="0">
                <a:ea typeface="+mj-ea"/>
                <a:cs typeface="+mj-cs"/>
              </a:rPr>
            </a:br>
            <a:r>
              <a:rPr lang="en-US" sz="3600" dirty="0">
                <a:ea typeface="+mj-ea"/>
                <a:cs typeface="+mj-cs"/>
              </a:rPr>
              <a:t>303 Whitehurst </a:t>
            </a:r>
            <a:br>
              <a:rPr lang="en-US" sz="3600" dirty="0">
                <a:ea typeface="+mj-ea"/>
                <a:cs typeface="+mj-cs"/>
              </a:rPr>
            </a:br>
            <a:r>
              <a:rPr lang="en-US" sz="3600" dirty="0">
                <a:ea typeface="+mj-ea"/>
                <a:cs typeface="+mj-cs"/>
              </a:rPr>
              <a:t>405-744-5881</a:t>
            </a:r>
            <a:br>
              <a:rPr lang="en-US" sz="3600" dirty="0">
                <a:ea typeface="+mj-ea"/>
                <a:cs typeface="+mj-cs"/>
              </a:rPr>
            </a:br>
            <a:r>
              <a:rPr lang="en-US" sz="3600" dirty="0">
                <a:ea typeface="+mj-ea"/>
                <a:cs typeface="+mj-cs"/>
              </a:rPr>
              <a:t>Lynette </a:t>
            </a:r>
            <a:r>
              <a:rPr lang="en-US" sz="3600" dirty="0" err="1" smtClean="0">
                <a:ea typeface="+mj-ea"/>
                <a:cs typeface="+mj-cs"/>
              </a:rPr>
              <a:t>Venard</a:t>
            </a:r>
            <a:r>
              <a:rPr lang="en-US" sz="3600" dirty="0">
                <a:solidFill>
                  <a:schemeClr val="tx1">
                    <a:lumMod val="50000"/>
                    <a:lumOff val="50000"/>
                  </a:schemeClr>
                </a:solidFill>
                <a:ea typeface="+mj-ea"/>
                <a:cs typeface="+mj-cs"/>
              </a:rPr>
              <a:t/>
            </a:r>
            <a:br>
              <a:rPr lang="en-US" sz="3600" dirty="0">
                <a:solidFill>
                  <a:schemeClr val="tx1">
                    <a:lumMod val="50000"/>
                    <a:lumOff val="50000"/>
                  </a:schemeClr>
                </a:solidFill>
                <a:ea typeface="+mj-ea"/>
                <a:cs typeface="+mj-cs"/>
              </a:rPr>
            </a:br>
            <a:endParaRPr lang="en-US" sz="3600" dirty="0">
              <a:solidFill>
                <a:schemeClr val="tx1">
                  <a:lumMod val="50000"/>
                  <a:lumOff val="50000"/>
                </a:schemeClr>
              </a:solidFill>
              <a:ea typeface="+mj-ea"/>
              <a:cs typeface="+mj-cs"/>
            </a:endParaRPr>
          </a:p>
        </p:txBody>
      </p:sp>
    </p:spTree>
    <p:extLst>
      <p:ext uri="{BB962C8B-B14F-4D97-AF65-F5344CB8AC3E}">
        <p14:creationId xmlns:p14="http://schemas.microsoft.com/office/powerpoint/2010/main" val="1248317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b="1" dirty="0" smtClean="0">
                <a:effectLst>
                  <a:outerShdw blurRad="38100" dist="38100" dir="2700000" algn="tl">
                    <a:srgbClr val="000000">
                      <a:alpha val="43137"/>
                    </a:srgbClr>
                  </a:outerShdw>
                </a:effectLst>
              </a:rPr>
              <a:t>Reserving Space</a:t>
            </a:r>
          </a:p>
        </p:txBody>
      </p:sp>
      <p:sp>
        <p:nvSpPr>
          <p:cNvPr id="6"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altLang="en-US" sz="2400" dirty="0" smtClean="0">
                <a:solidFill>
                  <a:schemeClr val="tx1"/>
                </a:solidFill>
              </a:rPr>
              <a:t>Student groups can begin to reserve meeting space on: </a:t>
            </a:r>
          </a:p>
          <a:p>
            <a:pPr algn="l"/>
            <a:endParaRPr lang="en-US" altLang="en-US" sz="2400" dirty="0" smtClean="0">
              <a:solidFill>
                <a:schemeClr val="tx1"/>
              </a:solidFill>
            </a:endParaRPr>
          </a:p>
          <a:p>
            <a:pPr algn="l"/>
            <a:r>
              <a:rPr lang="en-US" altLang="en-US" sz="2000" dirty="0" smtClean="0">
                <a:solidFill>
                  <a:schemeClr val="tx1"/>
                </a:solidFill>
              </a:rPr>
              <a:t>October 1</a:t>
            </a:r>
            <a:r>
              <a:rPr lang="en-US" altLang="en-US" sz="2000" baseline="30000" dirty="0" smtClean="0">
                <a:solidFill>
                  <a:schemeClr val="tx1"/>
                </a:solidFill>
              </a:rPr>
              <a:t>st</a:t>
            </a:r>
            <a:r>
              <a:rPr lang="en-US" altLang="en-US" sz="2000" dirty="0" smtClean="0">
                <a:solidFill>
                  <a:schemeClr val="tx1"/>
                </a:solidFill>
              </a:rPr>
              <a:t> for Spring Semester</a:t>
            </a:r>
          </a:p>
          <a:p>
            <a:pPr algn="l"/>
            <a:endParaRPr lang="en-US" altLang="en-US" sz="2000" dirty="0" smtClean="0">
              <a:solidFill>
                <a:schemeClr val="tx1"/>
              </a:solidFill>
            </a:endParaRPr>
          </a:p>
          <a:p>
            <a:pPr algn="l"/>
            <a:r>
              <a:rPr lang="en-US" altLang="en-US" sz="2000" dirty="0" smtClean="0">
                <a:solidFill>
                  <a:schemeClr val="tx1"/>
                </a:solidFill>
              </a:rPr>
              <a:t>February 1</a:t>
            </a:r>
            <a:r>
              <a:rPr lang="en-US" altLang="en-US" sz="2000" baseline="30000" dirty="0" smtClean="0">
                <a:solidFill>
                  <a:schemeClr val="tx1"/>
                </a:solidFill>
              </a:rPr>
              <a:t>st</a:t>
            </a:r>
            <a:r>
              <a:rPr lang="en-US" altLang="en-US" sz="2000" dirty="0" smtClean="0">
                <a:solidFill>
                  <a:schemeClr val="tx1"/>
                </a:solidFill>
              </a:rPr>
              <a:t> for Fall Semester </a:t>
            </a:r>
          </a:p>
        </p:txBody>
      </p:sp>
      <p:pic>
        <p:nvPicPr>
          <p:cNvPr id="4" name="Picture 3"/>
          <p:cNvPicPr>
            <a:picLocks noChangeAspect="1"/>
          </p:cNvPicPr>
          <p:nvPr/>
        </p:nvPicPr>
        <p:blipFill>
          <a:blip r:embed="rId4"/>
          <a:stretch>
            <a:fillRect/>
          </a:stretch>
        </p:blipFill>
        <p:spPr>
          <a:xfrm>
            <a:off x="4638859" y="861088"/>
            <a:ext cx="4344906" cy="4867360"/>
          </a:xfrm>
          <a:prstGeom prst="rect">
            <a:avLst/>
          </a:prstGeom>
        </p:spPr>
      </p:pic>
    </p:spTree>
    <p:extLst>
      <p:ext uri="{BB962C8B-B14F-4D97-AF65-F5344CB8AC3E}">
        <p14:creationId xmlns:p14="http://schemas.microsoft.com/office/powerpoint/2010/main" val="1562796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90500" y="274638"/>
            <a:ext cx="8731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800" b="1" smtClean="0"/>
              <a:t>Student Union, Wes Watkins, and Bennett Chapel Rates</a:t>
            </a:r>
            <a:br>
              <a:rPr lang="en-US" altLang="en-US" sz="2800" b="1" smtClean="0"/>
            </a:br>
            <a:r>
              <a:rPr lang="en-US" altLang="en-US" sz="2800" smtClean="0"/>
              <a:t>http://meetings.okstate.edu/rates </a:t>
            </a:r>
            <a:endParaRPr lang="en-US" altLang="en-US" sz="2800" dirty="0" smtClean="0"/>
          </a:p>
        </p:txBody>
      </p:sp>
      <p:pic>
        <p:nvPicPr>
          <p:cNvPr id="6" name="Picture 5"/>
          <p:cNvPicPr>
            <a:picLocks noChangeAspect="1"/>
          </p:cNvPicPr>
          <p:nvPr/>
        </p:nvPicPr>
        <p:blipFill rotWithShape="1">
          <a:blip r:embed="rId4"/>
          <a:srcRect l="6471" t="2600" r="53823" b="4260"/>
          <a:stretch/>
        </p:blipFill>
        <p:spPr>
          <a:xfrm>
            <a:off x="1247083" y="1302976"/>
            <a:ext cx="6618084" cy="4482187"/>
          </a:xfrm>
          <a:prstGeom prst="rect">
            <a:avLst/>
          </a:prstGeom>
        </p:spPr>
      </p:pic>
    </p:spTree>
    <p:extLst>
      <p:ext uri="{BB962C8B-B14F-4D97-AF65-F5344CB8AC3E}">
        <p14:creationId xmlns:p14="http://schemas.microsoft.com/office/powerpoint/2010/main" val="37094210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8317" t="2620" r="51881" b="3877"/>
          <a:stretch/>
        </p:blipFill>
        <p:spPr>
          <a:xfrm>
            <a:off x="2005342" y="1536826"/>
            <a:ext cx="5133314" cy="3892990"/>
          </a:xfrm>
          <a:prstGeom prst="rect">
            <a:avLst/>
          </a:prstGeom>
        </p:spPr>
      </p:pic>
      <p:pic>
        <p:nvPicPr>
          <p:cNvPr id="7" name="Picture 6"/>
          <p:cNvPicPr>
            <a:picLocks noChangeAspect="1"/>
          </p:cNvPicPr>
          <p:nvPr/>
        </p:nvPicPr>
        <p:blipFill>
          <a:blip r:embed="rId5"/>
          <a:stretch>
            <a:fillRect/>
          </a:stretch>
        </p:blipFill>
        <p:spPr>
          <a:xfrm>
            <a:off x="456842" y="0"/>
            <a:ext cx="8230313" cy="1219306"/>
          </a:xfrm>
          <a:prstGeom prst="rect">
            <a:avLst/>
          </a:prstGeom>
        </p:spPr>
      </p:pic>
      <p:sp>
        <p:nvSpPr>
          <p:cNvPr id="2" name="TextBox 1"/>
          <p:cNvSpPr txBox="1"/>
          <p:nvPr/>
        </p:nvSpPr>
        <p:spPr>
          <a:xfrm>
            <a:off x="998143" y="1034640"/>
            <a:ext cx="7147709" cy="338554"/>
          </a:xfrm>
          <a:prstGeom prst="rect">
            <a:avLst/>
          </a:prstGeom>
          <a:noFill/>
        </p:spPr>
        <p:txBody>
          <a:bodyPr wrap="square" rtlCol="0">
            <a:spAutoFit/>
          </a:bodyPr>
          <a:lstStyle/>
          <a:p>
            <a:r>
              <a:rPr lang="en-US" sz="1600" dirty="0" smtClean="0"/>
              <a:t>**New rules will be implemented this year. Please contact MCS for more details**</a:t>
            </a:r>
            <a:endParaRPr lang="en-US" sz="1600" dirty="0"/>
          </a:p>
        </p:txBody>
      </p:sp>
    </p:spTree>
    <p:extLst>
      <p:ext uri="{BB962C8B-B14F-4D97-AF65-F5344CB8AC3E}">
        <p14:creationId xmlns:p14="http://schemas.microsoft.com/office/powerpoint/2010/main" val="415083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b="1" dirty="0" smtClean="0">
                <a:effectLst>
                  <a:outerShdw blurRad="38100" dist="38100" dir="2700000" algn="tl">
                    <a:srgbClr val="000000">
                      <a:alpha val="43137"/>
                    </a:srgbClr>
                  </a:outerShdw>
                </a:effectLst>
              </a:rPr>
              <a:t>Flyer and Chalking Permits</a:t>
            </a:r>
          </a:p>
        </p:txBody>
      </p:sp>
      <p:sp>
        <p:nvSpPr>
          <p:cNvPr id="6"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altLang="en-US" sz="2000" smtClean="0">
                <a:solidFill>
                  <a:schemeClr val="tx1"/>
                </a:solidFill>
              </a:rPr>
              <a:t>If you have the poster ready for approval 10 business days before it needs to be distributed you can complete the online approval process. </a:t>
            </a:r>
          </a:p>
          <a:p>
            <a:pPr algn="l"/>
            <a:endParaRPr lang="en-US" altLang="en-US" sz="2000" smtClean="0">
              <a:solidFill>
                <a:schemeClr val="tx1"/>
              </a:solidFill>
            </a:endParaRPr>
          </a:p>
          <a:p>
            <a:pPr algn="l"/>
            <a:r>
              <a:rPr lang="en-US" altLang="en-US" sz="2000" smtClean="0">
                <a:solidFill>
                  <a:schemeClr val="tx1"/>
                </a:solidFill>
              </a:rPr>
              <a:t>If it is under 10 business days you will need to visit the office and complete the Campus Signage Request Form.</a:t>
            </a:r>
            <a:endParaRPr lang="en-US" altLang="en-US" sz="2000" dirty="0" smtClean="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401" y="1692276"/>
            <a:ext cx="4161322" cy="3120991"/>
          </a:xfrm>
          <a:prstGeom prst="rect">
            <a:avLst/>
          </a:prstGeom>
        </p:spPr>
      </p:pic>
    </p:spTree>
    <p:extLst>
      <p:ext uri="{BB962C8B-B14F-4D97-AF65-F5344CB8AC3E}">
        <p14:creationId xmlns:p14="http://schemas.microsoft.com/office/powerpoint/2010/main" val="4585915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29236" y="364378"/>
            <a:ext cx="7772400" cy="1470025"/>
          </a:xfrm>
        </p:spPr>
        <p:txBody>
          <a:bodyPr rtlCol="0">
            <a:normAutofit/>
          </a:bodyPr>
          <a:lstStyle/>
          <a:p>
            <a:pPr eaLnBrk="1" fontAlgn="auto" hangingPunct="1">
              <a:spcAft>
                <a:spcPts val="0"/>
              </a:spcAft>
              <a:defRPr/>
            </a:pPr>
            <a:r>
              <a:rPr lang="en-US" sz="3600" b="1" dirty="0" smtClean="0">
                <a:effectLst>
                  <a:outerShdw blurRad="38100" dist="38100" dir="2700000" algn="tl">
                    <a:srgbClr val="000000">
                      <a:alpha val="43137"/>
                    </a:srgbClr>
                  </a:outerShdw>
                </a:effectLst>
                <a:ea typeface="+mj-ea"/>
                <a:cs typeface="+mj-cs"/>
              </a:rPr>
              <a:t>Virtual EMS</a:t>
            </a:r>
            <a:endParaRPr lang="en-US" sz="3600" b="1" dirty="0">
              <a:effectLst>
                <a:outerShdw blurRad="38100" dist="38100" dir="2700000" algn="tl">
                  <a:srgbClr val="000000">
                    <a:alpha val="43137"/>
                  </a:srgbClr>
                </a:outerShdw>
              </a:effectLst>
              <a:ea typeface="+mj-ea"/>
              <a:cs typeface="+mj-cs"/>
            </a:endParaRPr>
          </a:p>
        </p:txBody>
      </p:sp>
      <p:sp>
        <p:nvSpPr>
          <p:cNvPr id="6" name="Content Placeholder 2"/>
          <p:cNvSpPr txBox="1">
            <a:spLocks/>
          </p:cNvSpPr>
          <p:nvPr/>
        </p:nvSpPr>
        <p:spPr bwMode="auto">
          <a:xfrm>
            <a:off x="457200" y="1600200"/>
            <a:ext cx="33369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altLang="en-US" dirty="0" smtClean="0">
                <a:solidFill>
                  <a:schemeClr val="tx1"/>
                </a:solidFill>
              </a:rPr>
              <a:t>You Will Need to Log in Using Your: </a:t>
            </a:r>
          </a:p>
          <a:p>
            <a:pPr algn="l"/>
            <a:endParaRPr lang="en-US" altLang="en-US" dirty="0" smtClean="0">
              <a:solidFill>
                <a:schemeClr val="tx1"/>
              </a:solidFill>
            </a:endParaRPr>
          </a:p>
          <a:p>
            <a:pPr algn="l"/>
            <a:r>
              <a:rPr lang="en-US" altLang="en-US" b="1" dirty="0" smtClean="0">
                <a:solidFill>
                  <a:schemeClr val="tx1"/>
                </a:solidFill>
              </a:rPr>
              <a:t>Short </a:t>
            </a:r>
            <a:r>
              <a:rPr lang="en-US" altLang="en-US" sz="3100" dirty="0" err="1" smtClean="0">
                <a:solidFill>
                  <a:schemeClr val="tx1"/>
                </a:solidFill>
              </a:rPr>
              <a:t>OKey</a:t>
            </a:r>
            <a:r>
              <a:rPr lang="en-US" altLang="en-US" sz="3100" dirty="0" smtClean="0">
                <a:solidFill>
                  <a:schemeClr val="tx1"/>
                </a:solidFill>
              </a:rPr>
              <a:t> User ID</a:t>
            </a:r>
          </a:p>
          <a:p>
            <a:pPr algn="l"/>
            <a:r>
              <a:rPr lang="en-US" altLang="en-US" dirty="0" err="1" smtClean="0">
                <a:solidFill>
                  <a:schemeClr val="tx1"/>
                </a:solidFill>
              </a:rPr>
              <a:t>OKey</a:t>
            </a:r>
            <a:r>
              <a:rPr lang="en-US" altLang="en-US" dirty="0" smtClean="0">
                <a:solidFill>
                  <a:schemeClr val="tx1"/>
                </a:solidFill>
              </a:rPr>
              <a:t> Password </a:t>
            </a:r>
          </a:p>
        </p:txBody>
      </p:sp>
      <p:pic>
        <p:nvPicPr>
          <p:cNvPr id="5" name="Picture 4"/>
          <p:cNvPicPr>
            <a:picLocks noChangeAspect="1"/>
          </p:cNvPicPr>
          <p:nvPr/>
        </p:nvPicPr>
        <p:blipFill>
          <a:blip r:embed="rId4"/>
          <a:stretch>
            <a:fillRect/>
          </a:stretch>
        </p:blipFill>
        <p:spPr>
          <a:xfrm>
            <a:off x="4369434" y="700637"/>
            <a:ext cx="4503383" cy="4364422"/>
          </a:xfrm>
          <a:prstGeom prst="rect">
            <a:avLst/>
          </a:prstGeom>
        </p:spPr>
      </p:pic>
    </p:spTree>
    <p:extLst>
      <p:ext uri="{BB962C8B-B14F-4D97-AF65-F5344CB8AC3E}">
        <p14:creationId xmlns:p14="http://schemas.microsoft.com/office/powerpoint/2010/main" val="2050161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rtlCol="0">
            <a:normAutofit/>
          </a:bodyPr>
          <a:lstStyle/>
          <a:p>
            <a:pPr eaLnBrk="1" fontAlgn="auto" hangingPunct="1">
              <a:spcAft>
                <a:spcPts val="0"/>
              </a:spcAft>
              <a:defRPr/>
            </a:pPr>
            <a:r>
              <a:rPr lang="en-US" b="1" dirty="0" smtClean="0">
                <a:effectLst>
                  <a:outerShdw blurRad="38100" dist="38100" dir="2700000" algn="tl">
                    <a:srgbClr val="000000">
                      <a:alpha val="43137"/>
                    </a:srgbClr>
                  </a:outerShdw>
                </a:effectLst>
                <a:ea typeface="+mj-ea"/>
                <a:cs typeface="+mj-cs"/>
              </a:rPr>
              <a:t>Communications 101</a:t>
            </a:r>
            <a:endParaRPr lang="en-US" sz="3600" b="1" dirty="0">
              <a:effectLst>
                <a:outerShdw blurRad="38100" dist="38100" dir="2700000" algn="tl">
                  <a:srgbClr val="000000">
                    <a:alpha val="43137"/>
                  </a:srgbClr>
                </a:outerShdw>
              </a:effectLst>
              <a:ea typeface="+mj-ea"/>
              <a:cs typeface="+mj-cs"/>
            </a:endParaRPr>
          </a:p>
        </p:txBody>
      </p:sp>
      <p:sp>
        <p:nvSpPr>
          <p:cNvPr id="3" name="Subtitle 2"/>
          <p:cNvSpPr>
            <a:spLocks noGrp="1"/>
          </p:cNvSpPr>
          <p:nvPr>
            <p:ph type="subTitle" idx="1"/>
          </p:nvPr>
        </p:nvSpPr>
        <p:spPr/>
        <p:txBody>
          <a:bodyPr rtlCol="0">
            <a:normAutofit/>
          </a:bodyPr>
          <a:lstStyle/>
          <a:p>
            <a:pPr eaLnBrk="1" fontAlgn="auto" hangingPunct="1">
              <a:spcAft>
                <a:spcPts val="0"/>
              </a:spcAft>
              <a:defRPr/>
            </a:pPr>
            <a:r>
              <a:rPr lang="en-US" sz="2800" dirty="0" smtClean="0">
                <a:solidFill>
                  <a:schemeClr val="tx1"/>
                </a:solidFill>
                <a:ea typeface="+mn-ea"/>
                <a:cs typeface="+mn-cs"/>
              </a:rPr>
              <a:t>Kailey Rose</a:t>
            </a:r>
            <a:endParaRPr lang="en-US" sz="2800" dirty="0">
              <a:solidFill>
                <a:schemeClr val="tx1"/>
              </a:solidFill>
              <a:ea typeface="+mn-ea"/>
              <a:cs typeface="+mn-cs"/>
            </a:endParaRPr>
          </a:p>
          <a:p>
            <a:pPr eaLnBrk="1" fontAlgn="auto" hangingPunct="1">
              <a:spcBef>
                <a:spcPts val="0"/>
              </a:spcBef>
              <a:spcAft>
                <a:spcPts val="0"/>
              </a:spcAft>
              <a:defRPr/>
            </a:pPr>
            <a:r>
              <a:rPr lang="en-US" sz="1400" dirty="0">
                <a:solidFill>
                  <a:schemeClr val="tx1"/>
                </a:solidFill>
                <a:ea typeface="+mn-ea"/>
                <a:cs typeface="+mn-cs"/>
              </a:rPr>
              <a:t>Student Union </a:t>
            </a:r>
            <a:r>
              <a:rPr lang="en-US" sz="1400" dirty="0" smtClean="0">
                <a:solidFill>
                  <a:schemeClr val="tx1"/>
                </a:solidFill>
                <a:ea typeface="+mn-ea"/>
                <a:cs typeface="+mn-cs"/>
              </a:rPr>
              <a:t>Communications Coordinator</a:t>
            </a:r>
          </a:p>
          <a:p>
            <a:pPr eaLnBrk="1" fontAlgn="auto" hangingPunct="1">
              <a:spcBef>
                <a:spcPts val="0"/>
              </a:spcBef>
              <a:spcAft>
                <a:spcPts val="0"/>
              </a:spcAft>
              <a:defRPr/>
            </a:pPr>
            <a:r>
              <a:rPr lang="en-US" sz="1400" dirty="0" smtClean="0">
                <a:solidFill>
                  <a:schemeClr val="tx1"/>
                </a:solidFill>
                <a:ea typeface="+mn-ea"/>
                <a:cs typeface="+mn-cs"/>
              </a:rPr>
              <a:t>311 Student Union </a:t>
            </a:r>
            <a:endParaRPr lang="en-US" sz="1400" dirty="0">
              <a:solidFill>
                <a:schemeClr val="tx1"/>
              </a:solidFill>
              <a:ea typeface="+mn-ea"/>
              <a:cs typeface="+mn-cs"/>
            </a:endParaRPr>
          </a:p>
          <a:p>
            <a:pPr eaLnBrk="1" fontAlgn="auto" hangingPunct="1">
              <a:spcAft>
                <a:spcPts val="0"/>
              </a:spcAft>
              <a:defRPr/>
            </a:pPr>
            <a:r>
              <a:rPr lang="en-US" sz="1400" dirty="0" smtClean="0">
                <a:solidFill>
                  <a:schemeClr val="tx1"/>
                </a:solidFill>
                <a:ea typeface="+mn-ea"/>
                <a:cs typeface="+mn-cs"/>
              </a:rPr>
              <a:t>(405)744-5046 | </a:t>
            </a:r>
            <a:r>
              <a:rPr lang="en-US" sz="1400" dirty="0" smtClean="0">
                <a:solidFill>
                  <a:schemeClr val="tx1"/>
                </a:solidFill>
                <a:ea typeface="+mn-ea"/>
                <a:cs typeface="+mn-cs"/>
                <a:hlinkClick r:id="rId4"/>
              </a:rPr>
              <a:t>kailey.rose@okstate.edu</a:t>
            </a:r>
            <a:endParaRPr lang="en-US" sz="1400" dirty="0" smtClean="0">
              <a:solidFill>
                <a:schemeClr val="tx1"/>
              </a:solidFill>
              <a:ea typeface="+mn-ea"/>
              <a:cs typeface="+mn-cs"/>
            </a:endParaRPr>
          </a:p>
        </p:txBody>
      </p:sp>
    </p:spTree>
    <p:extLst>
      <p:ext uri="{BB962C8B-B14F-4D97-AF65-F5344CB8AC3E}">
        <p14:creationId xmlns:p14="http://schemas.microsoft.com/office/powerpoint/2010/main" val="205973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0153" y="648832"/>
            <a:ext cx="8534400" cy="2308324"/>
          </a:xfrm>
          <a:prstGeom prst="rect">
            <a:avLst/>
          </a:prstGeom>
          <a:noFill/>
        </p:spPr>
        <p:txBody>
          <a:bodyPr>
            <a:spAutoFit/>
          </a:bodyPr>
          <a:lstStyle/>
          <a:p>
            <a:pPr eaLnBrk="1" fontAlgn="auto" hangingPunct="1">
              <a:spcBef>
                <a:spcPts val="0"/>
              </a:spcBef>
              <a:spcAft>
                <a:spcPts val="0"/>
              </a:spcAft>
              <a:defRPr/>
            </a:pPr>
            <a:r>
              <a:rPr lang="en-US" sz="3600" b="1" dirty="0">
                <a:latin typeface="+mn-lt"/>
                <a:ea typeface="+mn-ea"/>
              </a:rPr>
              <a:t>Session </a:t>
            </a:r>
            <a:r>
              <a:rPr lang="en-US" sz="3600" b="1" dirty="0" smtClean="0">
                <a:latin typeface="+mn-lt"/>
                <a:ea typeface="+mn-ea"/>
              </a:rPr>
              <a:t>Outline</a:t>
            </a:r>
          </a:p>
          <a:p>
            <a:pPr eaLnBrk="1" fontAlgn="auto" hangingPunct="1">
              <a:spcBef>
                <a:spcPts val="0"/>
              </a:spcBef>
              <a:spcAft>
                <a:spcPts val="0"/>
              </a:spcAft>
              <a:defRPr/>
            </a:pPr>
            <a:endParaRPr lang="en-US" sz="3600" b="1" dirty="0">
              <a:latin typeface="+mn-lt"/>
              <a:ea typeface="+mn-ea"/>
            </a:endParaRPr>
          </a:p>
          <a:p>
            <a:pPr marL="228600" indent="-228600" eaLnBrk="1" fontAlgn="auto" hangingPunct="1">
              <a:spcBef>
                <a:spcPts val="0"/>
              </a:spcBef>
              <a:spcAft>
                <a:spcPts val="0"/>
              </a:spcAft>
              <a:buFont typeface="+mj-lt"/>
              <a:buAutoNum type="arabicPeriod"/>
              <a:defRPr/>
            </a:pPr>
            <a:r>
              <a:rPr lang="en-US" sz="2400" dirty="0">
                <a:latin typeface="+mn-lt"/>
                <a:ea typeface="+mn-ea"/>
              </a:rPr>
              <a:t>What is Branding?</a:t>
            </a:r>
          </a:p>
          <a:p>
            <a:pPr marL="228600" indent="-228600" eaLnBrk="1" fontAlgn="auto" hangingPunct="1">
              <a:spcBef>
                <a:spcPts val="0"/>
              </a:spcBef>
              <a:spcAft>
                <a:spcPts val="0"/>
              </a:spcAft>
              <a:buFont typeface="+mj-lt"/>
              <a:buAutoNum type="arabicPeriod"/>
              <a:defRPr/>
            </a:pPr>
            <a:r>
              <a:rPr lang="en-US" sz="2400" dirty="0">
                <a:latin typeface="+mn-lt"/>
                <a:ea typeface="+mn-ea"/>
              </a:rPr>
              <a:t>Public Relations Opportunities</a:t>
            </a:r>
          </a:p>
          <a:p>
            <a:pPr marL="228600" indent="-228600" eaLnBrk="1" fontAlgn="auto" hangingPunct="1">
              <a:spcBef>
                <a:spcPts val="0"/>
              </a:spcBef>
              <a:spcAft>
                <a:spcPts val="0"/>
              </a:spcAft>
              <a:buFont typeface="+mj-lt"/>
              <a:buAutoNum type="arabicPeriod"/>
              <a:defRPr/>
            </a:pPr>
            <a:r>
              <a:rPr lang="en-US" sz="2400" dirty="0">
                <a:latin typeface="+mn-lt"/>
                <a:ea typeface="+mn-ea"/>
              </a:rPr>
              <a:t>Student Union Communications Coordinator Position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6"/>
          <p:cNvSpPr txBox="1">
            <a:spLocks noChangeArrowheads="1"/>
          </p:cNvSpPr>
          <p:nvPr/>
        </p:nvSpPr>
        <p:spPr bwMode="auto">
          <a:xfrm>
            <a:off x="304800" y="609600"/>
            <a:ext cx="5257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dirty="0"/>
              <a:t>What is branding?</a:t>
            </a:r>
          </a:p>
          <a:p>
            <a:pPr eaLnBrk="1" hangingPunct="1">
              <a:spcBef>
                <a:spcPct val="0"/>
              </a:spcBef>
              <a:buFontTx/>
              <a:buNone/>
            </a:pPr>
            <a:r>
              <a:rPr lang="en-US" altLang="en-US" sz="1200" dirty="0"/>
              <a:t>Your brand is your image. And your image is what helps you build and maintain your membership. Your brand is the persona your organization projects to perspective and current members as well as other influencers such as family members, alumni, faculty, etc. </a:t>
            </a:r>
          </a:p>
          <a:p>
            <a:pPr eaLnBrk="1" hangingPunct="1">
              <a:spcBef>
                <a:spcPct val="0"/>
              </a:spcBef>
              <a:buFontTx/>
              <a:buNone/>
            </a:pPr>
            <a:endParaRPr lang="en-US" altLang="en-US" sz="1200" dirty="0"/>
          </a:p>
          <a:p>
            <a:pPr eaLnBrk="1" hangingPunct="1">
              <a:spcBef>
                <a:spcPct val="0"/>
              </a:spcBef>
              <a:buFontTx/>
              <a:buNone/>
            </a:pPr>
            <a:r>
              <a:rPr lang="en-US" altLang="en-US" sz="1200" dirty="0"/>
              <a:t>Your reputation is what is going to make you sink or swim. Make your organization stand out in the best way possible and map out your way to success.</a:t>
            </a:r>
          </a:p>
          <a:p>
            <a:pPr eaLnBrk="1" hangingPunct="1">
              <a:spcBef>
                <a:spcPct val="0"/>
              </a:spcBef>
              <a:buFontTx/>
              <a:buNone/>
            </a:pPr>
            <a:endParaRPr lang="en-US" altLang="en-US" sz="1200" dirty="0"/>
          </a:p>
          <a:p>
            <a:pPr eaLnBrk="1" hangingPunct="1">
              <a:spcBef>
                <a:spcPct val="0"/>
              </a:spcBef>
              <a:buFontTx/>
              <a:buAutoNum type="arabicPeriod"/>
            </a:pPr>
            <a:r>
              <a:rPr lang="en-US" altLang="en-US" sz="1200" dirty="0"/>
              <a:t>Lack of Planning</a:t>
            </a:r>
          </a:p>
          <a:p>
            <a:pPr eaLnBrk="1" hangingPunct="1">
              <a:spcBef>
                <a:spcPct val="0"/>
              </a:spcBef>
              <a:buFontTx/>
              <a:buAutoNum type="arabicPeriod"/>
            </a:pPr>
            <a:r>
              <a:rPr lang="en-US" altLang="en-US" sz="1200" dirty="0"/>
              <a:t>Inconsistent Brand Image</a:t>
            </a:r>
          </a:p>
          <a:p>
            <a:pPr eaLnBrk="1" hangingPunct="1">
              <a:spcBef>
                <a:spcPct val="0"/>
              </a:spcBef>
              <a:buFontTx/>
              <a:buAutoNum type="arabicPeriod"/>
            </a:pPr>
            <a:r>
              <a:rPr lang="en-US" altLang="en-US" sz="1200" dirty="0"/>
              <a:t>Producing Low Quality Content</a:t>
            </a:r>
          </a:p>
          <a:p>
            <a:pPr eaLnBrk="1" hangingPunct="1">
              <a:spcBef>
                <a:spcPct val="0"/>
              </a:spcBef>
              <a:buFontTx/>
              <a:buAutoNum type="arabicPeriod"/>
            </a:pPr>
            <a:r>
              <a:rPr lang="en-US" altLang="en-US" sz="1200" dirty="0"/>
              <a:t>Breaking Brand Promises</a:t>
            </a:r>
          </a:p>
          <a:p>
            <a:pPr eaLnBrk="1" hangingPunct="1">
              <a:spcBef>
                <a:spcPct val="0"/>
              </a:spcBef>
              <a:buFontTx/>
              <a:buAutoNum type="arabicPeriod"/>
            </a:pPr>
            <a:r>
              <a:rPr lang="en-US" altLang="en-US" sz="1200" dirty="0"/>
              <a:t>Underestimating Online Marketing Opportunities</a:t>
            </a:r>
          </a:p>
          <a:p>
            <a:pPr eaLnBrk="1" hangingPunct="1">
              <a:spcBef>
                <a:spcPct val="0"/>
              </a:spcBef>
              <a:buFontTx/>
              <a:buAutoNum type="arabicPeriod"/>
            </a:pPr>
            <a:r>
              <a:rPr lang="en-US" altLang="en-US" sz="1200" dirty="0"/>
              <a:t>Not Listening to Your Audience</a:t>
            </a:r>
          </a:p>
          <a:p>
            <a:pPr eaLnBrk="1" hangingPunct="1">
              <a:spcBef>
                <a:spcPct val="0"/>
              </a:spcBef>
              <a:buFontTx/>
              <a:buAutoNum type="arabicPeriod"/>
            </a:pPr>
            <a:r>
              <a:rPr lang="en-US" altLang="en-US" sz="1200" dirty="0"/>
              <a:t>Badly Designed and Hard to Navigate Website</a:t>
            </a:r>
          </a:p>
          <a:p>
            <a:pPr eaLnBrk="1" hangingPunct="1">
              <a:spcBef>
                <a:spcPct val="0"/>
              </a:spcBef>
              <a:buFontTx/>
              <a:buAutoNum type="arabicPeriod"/>
            </a:pPr>
            <a:r>
              <a:rPr lang="en-US" altLang="en-US" sz="1200" dirty="0"/>
              <a:t>Crossing Line Between Different and Offensive </a:t>
            </a:r>
          </a:p>
        </p:txBody>
      </p:sp>
      <p:pic>
        <p:nvPicPr>
          <p:cNvPr id="22532" name="Picture 4" descr="8-things-that-can-hurt-your-bra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8350" y="638175"/>
            <a:ext cx="2386013"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6"/>
          <p:cNvSpPr txBox="1">
            <a:spLocks noChangeArrowheads="1"/>
          </p:cNvSpPr>
          <p:nvPr/>
        </p:nvSpPr>
        <p:spPr bwMode="auto">
          <a:xfrm>
            <a:off x="381000" y="609600"/>
            <a:ext cx="502920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b="1" dirty="0"/>
              <a:t>Public Relations Opportunities</a:t>
            </a:r>
          </a:p>
          <a:p>
            <a:pPr eaLnBrk="1" hangingPunct="1">
              <a:spcBef>
                <a:spcPct val="0"/>
              </a:spcBef>
            </a:pPr>
            <a:endParaRPr lang="en-US" altLang="en-US" sz="1200" dirty="0"/>
          </a:p>
          <a:p>
            <a:pPr eaLnBrk="1" hangingPunct="1">
              <a:spcBef>
                <a:spcPct val="0"/>
              </a:spcBef>
            </a:pPr>
            <a:r>
              <a:rPr lang="en-US" altLang="en-US" sz="1200" dirty="0"/>
              <a:t>Campus A-frames-</a:t>
            </a:r>
          </a:p>
          <a:p>
            <a:pPr lvl="1" eaLnBrk="1" hangingPunct="1">
              <a:spcBef>
                <a:spcPct val="0"/>
              </a:spcBef>
              <a:buFontTx/>
              <a:buChar char="-"/>
            </a:pPr>
            <a:r>
              <a:rPr lang="en-US" altLang="en-US" sz="1200" dirty="0"/>
              <a:t> $60 per location for 10 working days</a:t>
            </a:r>
          </a:p>
          <a:p>
            <a:pPr lvl="1" eaLnBrk="1" hangingPunct="1">
              <a:spcBef>
                <a:spcPct val="0"/>
              </a:spcBef>
              <a:buFontTx/>
              <a:buChar char="-"/>
            </a:pPr>
            <a:r>
              <a:rPr lang="en-US" altLang="en-US" sz="1200" dirty="0"/>
              <a:t> Set up through Meeting &amp; Conference Services. Keep in mind required timeline to set up the appointment and plan accordingly.</a:t>
            </a:r>
          </a:p>
          <a:p>
            <a:pPr lvl="1" eaLnBrk="1" hangingPunct="1">
              <a:spcBef>
                <a:spcPct val="0"/>
              </a:spcBef>
              <a:buFontTx/>
              <a:buNone/>
            </a:pPr>
            <a:r>
              <a:rPr lang="en-US" altLang="en-US" sz="1200" dirty="0"/>
              <a:t>- Artwork can be created on Student Union Marketing Department and has a required 4 week timeframe.</a:t>
            </a:r>
          </a:p>
          <a:p>
            <a:pPr eaLnBrk="1" hangingPunct="1">
              <a:spcBef>
                <a:spcPct val="0"/>
              </a:spcBef>
            </a:pPr>
            <a:r>
              <a:rPr lang="en-US" altLang="en-US" sz="1200" dirty="0"/>
              <a:t>OSU Calendar (calendar.okstate.edu)</a:t>
            </a:r>
          </a:p>
          <a:p>
            <a:pPr lvl="1" eaLnBrk="1" hangingPunct="1">
              <a:spcBef>
                <a:spcPct val="0"/>
              </a:spcBef>
              <a:buFontTx/>
              <a:buChar char="-"/>
            </a:pPr>
            <a:r>
              <a:rPr lang="en-US" altLang="en-US" sz="1200" dirty="0"/>
              <a:t>Leadership and Campus Life Information Desk can enter any event for you onto the university’s system calendar.</a:t>
            </a:r>
          </a:p>
          <a:p>
            <a:pPr eaLnBrk="1" hangingPunct="1">
              <a:spcBef>
                <a:spcPct val="0"/>
              </a:spcBef>
            </a:pPr>
            <a:r>
              <a:rPr lang="en-US" altLang="en-US" sz="1200" dirty="0"/>
              <a:t>Press Releases</a:t>
            </a:r>
          </a:p>
          <a:p>
            <a:pPr lvl="1" eaLnBrk="1" hangingPunct="1">
              <a:spcBef>
                <a:spcPct val="0"/>
              </a:spcBef>
              <a:buFontTx/>
              <a:buNone/>
            </a:pPr>
            <a:r>
              <a:rPr lang="en-US" altLang="en-US" sz="1200" dirty="0"/>
              <a:t>- For help with writing a press release contact OSU Communications.</a:t>
            </a:r>
          </a:p>
          <a:p>
            <a:pPr eaLnBrk="1" hangingPunct="1">
              <a:spcBef>
                <a:spcPct val="0"/>
              </a:spcBef>
            </a:pPr>
            <a:r>
              <a:rPr lang="en-US" altLang="en-US" sz="1200" dirty="0" err="1"/>
              <a:t>CampusLink</a:t>
            </a:r>
            <a:endParaRPr lang="en-US" altLang="en-US" sz="1200" dirty="0"/>
          </a:p>
          <a:p>
            <a:pPr lvl="1" eaLnBrk="1" hangingPunct="1">
              <a:spcBef>
                <a:spcPct val="0"/>
              </a:spcBef>
              <a:buFontTx/>
              <a:buNone/>
            </a:pPr>
            <a:r>
              <a:rPr lang="en-US" altLang="en-US" sz="1200" dirty="0"/>
              <a:t>- http://lcl.okstate.edu/campuslink-user-guide</a:t>
            </a:r>
          </a:p>
          <a:p>
            <a:pPr eaLnBrk="1" hangingPunct="1">
              <a:spcBef>
                <a:spcPct val="0"/>
              </a:spcBef>
            </a:pPr>
            <a:r>
              <a:rPr lang="en-US" altLang="en-US" sz="1200" dirty="0"/>
              <a:t>Chalking</a:t>
            </a:r>
          </a:p>
          <a:p>
            <a:pPr eaLnBrk="1" hangingPunct="1">
              <a:spcBef>
                <a:spcPct val="0"/>
              </a:spcBef>
              <a:buFontTx/>
              <a:buNone/>
            </a:pPr>
            <a:r>
              <a:rPr lang="en-US" altLang="en-US" sz="1200" dirty="0"/>
              <a:t>										- For chalking permits visit: </a:t>
            </a:r>
            <a:r>
              <a:rPr lang="en-US" altLang="en-US" sz="1200" dirty="0">
                <a:hlinkClick r:id="rId4"/>
              </a:rPr>
              <a:t>http://meetings.okstate.edu/</a:t>
            </a:r>
            <a:endParaRPr lang="en-US" altLang="en-US" sz="1200" dirty="0"/>
          </a:p>
          <a:p>
            <a:pPr lvl="1" eaLnBrk="1" hangingPunct="1">
              <a:spcBef>
                <a:spcPct val="0"/>
              </a:spcBef>
              <a:buFontTx/>
              <a:buNone/>
            </a:pPr>
            <a:r>
              <a:rPr lang="en-US" altLang="en-US" sz="1200" dirty="0"/>
              <a:t> to set up reservations.</a:t>
            </a:r>
          </a:p>
          <a:p>
            <a:pPr eaLnBrk="1" hangingPunct="1">
              <a:spcBef>
                <a:spcPct val="0"/>
              </a:spcBef>
            </a:pPr>
            <a:r>
              <a:rPr lang="en-US" altLang="en-US" sz="1200" dirty="0"/>
              <a:t>Campus Postings</a:t>
            </a:r>
          </a:p>
          <a:p>
            <a:pPr lvl="1" eaLnBrk="1" hangingPunct="1">
              <a:spcBef>
                <a:spcPct val="0"/>
              </a:spcBef>
              <a:buFontTx/>
              <a:buNone/>
            </a:pPr>
            <a:r>
              <a:rPr lang="en-US" altLang="en-US" sz="1200" dirty="0"/>
              <a:t>- Fliers must be approved and stamped at the Meeting &amp; Conference Services desk before they are posted on campus.</a:t>
            </a:r>
          </a:p>
          <a:p>
            <a:pPr eaLnBrk="1" hangingPunct="1">
              <a:spcBef>
                <a:spcPct val="0"/>
              </a:spcBef>
            </a:pPr>
            <a:r>
              <a:rPr lang="en-US" altLang="en-US" sz="1200" dirty="0"/>
              <a:t>Digital Signage in the Student Union</a:t>
            </a:r>
          </a:p>
          <a:p>
            <a:pPr lvl="1" eaLnBrk="1" hangingPunct="1">
              <a:spcBef>
                <a:spcPct val="0"/>
              </a:spcBef>
              <a:buFontTx/>
              <a:buNone/>
            </a:pPr>
            <a:r>
              <a:rPr lang="en-US" altLang="en-US" sz="1200" dirty="0"/>
              <a:t>- Guidelines with rates provided</a:t>
            </a:r>
          </a:p>
          <a:p>
            <a:pPr eaLnBrk="1" hangingPunct="1">
              <a:spcBef>
                <a:spcPct val="0"/>
              </a:spcBef>
            </a:pPr>
            <a:r>
              <a:rPr lang="en-US" altLang="en-US" sz="1200" dirty="0"/>
              <a:t>Video Services</a:t>
            </a:r>
          </a:p>
          <a:p>
            <a:pPr lvl="1" eaLnBrk="1" hangingPunct="1">
              <a:spcBef>
                <a:spcPct val="0"/>
              </a:spcBef>
              <a:buFontTx/>
              <a:buNone/>
            </a:pPr>
            <a:r>
              <a:rPr lang="en-US" altLang="en-US" sz="1200" dirty="0"/>
              <a:t>- Guidelines with rates provided</a:t>
            </a:r>
          </a:p>
        </p:txBody>
      </p:sp>
      <p:pic>
        <p:nvPicPr>
          <p:cNvPr id="2" name="Picture 1"/>
          <p:cNvPicPr>
            <a:picLocks noChangeAspect="1"/>
          </p:cNvPicPr>
          <p:nvPr/>
        </p:nvPicPr>
        <p:blipFill>
          <a:blip r:embed="rId5"/>
          <a:srcRect/>
          <a:stretch>
            <a:fillRect/>
          </a:stretch>
        </p:blipFill>
        <p:spPr bwMode="auto">
          <a:xfrm>
            <a:off x="6873875" y="685800"/>
            <a:ext cx="2041525" cy="2640013"/>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rcRect/>
          <a:stretch>
            <a:fillRect/>
          </a:stretch>
        </p:blipFill>
        <p:spPr bwMode="auto">
          <a:xfrm>
            <a:off x="5389563" y="3030538"/>
            <a:ext cx="3190875" cy="1081087"/>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a:srcRect/>
          <a:stretch>
            <a:fillRect/>
          </a:stretch>
        </p:blipFill>
        <p:spPr bwMode="auto">
          <a:xfrm>
            <a:off x="6156325" y="3886200"/>
            <a:ext cx="2743200" cy="144780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81000" y="609600"/>
            <a:ext cx="8382000" cy="1846263"/>
          </a:xfrm>
          <a:prstGeom prst="rect">
            <a:avLst/>
          </a:prstGeom>
          <a:noFill/>
        </p:spPr>
        <p:txBody>
          <a:bodyPr>
            <a:spAutoFit/>
          </a:bodyPr>
          <a:lstStyle/>
          <a:p>
            <a:pPr eaLnBrk="1" fontAlgn="auto" hangingPunct="1">
              <a:spcBef>
                <a:spcPts val="0"/>
              </a:spcBef>
              <a:spcAft>
                <a:spcPts val="0"/>
              </a:spcAft>
              <a:defRPr/>
            </a:pPr>
            <a:r>
              <a:rPr lang="en-US" b="1" dirty="0">
                <a:latin typeface="+mn-lt"/>
                <a:ea typeface="+mn-ea"/>
              </a:rPr>
              <a:t>Student Union Communications Coordinator</a:t>
            </a:r>
          </a:p>
          <a:p>
            <a:pPr eaLnBrk="1" fontAlgn="auto" hangingPunct="1">
              <a:spcBef>
                <a:spcPts val="0"/>
              </a:spcBef>
              <a:spcAft>
                <a:spcPts val="0"/>
              </a:spcAft>
              <a:buFont typeface="Arial" pitchFamily="34" charset="0"/>
              <a:buChar char="•"/>
              <a:defRPr/>
            </a:pPr>
            <a:endParaRPr lang="en-US" sz="1200" dirty="0">
              <a:latin typeface="+mn-lt"/>
              <a:ea typeface="+mn-ea"/>
            </a:endParaRPr>
          </a:p>
          <a:p>
            <a:pPr eaLnBrk="1" fontAlgn="auto" hangingPunct="1">
              <a:spcBef>
                <a:spcPts val="0"/>
              </a:spcBef>
              <a:spcAft>
                <a:spcPts val="0"/>
              </a:spcAft>
              <a:buFont typeface="Arial" pitchFamily="34" charset="0"/>
              <a:buChar char="•"/>
              <a:defRPr/>
            </a:pPr>
            <a:r>
              <a:rPr lang="en-US" sz="1200" dirty="0">
                <a:latin typeface="+mn-lt"/>
                <a:ea typeface="+mn-ea"/>
              </a:rPr>
              <a:t>Design and print services available, including social media and digital graphics</a:t>
            </a:r>
          </a:p>
          <a:p>
            <a:pPr eaLnBrk="1" fontAlgn="auto" hangingPunct="1">
              <a:spcBef>
                <a:spcPts val="0"/>
              </a:spcBef>
              <a:spcAft>
                <a:spcPts val="0"/>
              </a:spcAft>
              <a:defRPr/>
            </a:pPr>
            <a:endParaRPr lang="en-US" sz="1200" dirty="0">
              <a:latin typeface="+mn-lt"/>
              <a:ea typeface="+mn-ea"/>
            </a:endParaRPr>
          </a:p>
          <a:p>
            <a:pPr eaLnBrk="1" fontAlgn="auto" hangingPunct="1">
              <a:spcBef>
                <a:spcPts val="0"/>
              </a:spcBef>
              <a:spcAft>
                <a:spcPts val="0"/>
              </a:spcAft>
              <a:buFont typeface="Arial" pitchFamily="34" charset="0"/>
              <a:buChar char="•"/>
              <a:defRPr/>
            </a:pPr>
            <a:r>
              <a:rPr lang="en-US" sz="1200" dirty="0">
                <a:latin typeface="+mn-lt"/>
                <a:ea typeface="+mn-ea"/>
              </a:rPr>
              <a:t>Policies, procedures and timelines (http://lcl.okstate.edu/sites/lcl.okstate.edu/files/u114/Campus%20Life%20Graphic%20Design%20Services_0.pdf)</a:t>
            </a:r>
          </a:p>
          <a:p>
            <a:pPr eaLnBrk="1" fontAlgn="auto" hangingPunct="1">
              <a:spcBef>
                <a:spcPts val="0"/>
              </a:spcBef>
              <a:spcAft>
                <a:spcPts val="0"/>
              </a:spcAft>
              <a:defRPr/>
            </a:pPr>
            <a:endParaRPr lang="en-US" sz="1200" dirty="0">
              <a:latin typeface="+mn-lt"/>
              <a:ea typeface="+mn-ea"/>
            </a:endParaRPr>
          </a:p>
          <a:p>
            <a:pPr eaLnBrk="1" fontAlgn="auto" hangingPunct="1">
              <a:spcBef>
                <a:spcPts val="0"/>
              </a:spcBef>
              <a:spcAft>
                <a:spcPts val="0"/>
              </a:spcAft>
              <a:buFont typeface="Arial" pitchFamily="34" charset="0"/>
              <a:buChar char="•"/>
              <a:defRPr/>
            </a:pPr>
            <a:r>
              <a:rPr lang="en-US" sz="1200" dirty="0">
                <a:latin typeface="+mn-lt"/>
                <a:ea typeface="+mn-ea"/>
              </a:rPr>
              <a:t>Online marketing request</a:t>
            </a:r>
          </a:p>
          <a:p>
            <a:pPr eaLnBrk="1" fontAlgn="auto" hangingPunct="1">
              <a:spcBef>
                <a:spcPts val="0"/>
              </a:spcBef>
              <a:spcAft>
                <a:spcPts val="0"/>
              </a:spcAft>
              <a:defRPr/>
            </a:pPr>
            <a:r>
              <a:rPr lang="en-US" sz="1200" dirty="0">
                <a:latin typeface="+mn-lt"/>
                <a:ea typeface="+mn-ea"/>
              </a:rPr>
              <a:t>(http://lcl.okstate.edu/projectrequest)</a:t>
            </a:r>
          </a:p>
        </p:txBody>
      </p:sp>
      <p:pic>
        <p:nvPicPr>
          <p:cNvPr id="2662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988" y="2590800"/>
            <a:ext cx="2360612"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0588" y="2590800"/>
            <a:ext cx="2360612"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p:cNvPicPr>
            <a:picLocks noChangeAspect="1"/>
          </p:cNvPicPr>
          <p:nvPr/>
        </p:nvPicPr>
        <p:blipFill>
          <a:blip r:embed="rId6">
            <a:extLst>
              <a:ext uri="{28A0092B-C50C-407E-A947-70E740481C1C}">
                <a14:useLocalDpi xmlns:a14="http://schemas.microsoft.com/office/drawing/2010/main" val="0"/>
              </a:ext>
            </a:extLst>
          </a:blip>
          <a:srcRect l="8269" t="1176" r="8269" b="1176"/>
          <a:stretch>
            <a:fillRect/>
          </a:stretch>
        </p:blipFill>
        <p:spPr bwMode="auto">
          <a:xfrm>
            <a:off x="6288088" y="2590800"/>
            <a:ext cx="2017712"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457200" y="1310489"/>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eaLnBrk="1" hangingPunct="1">
              <a:buFont typeface="Arial" panose="020B0604020202020204" pitchFamily="34" charset="0"/>
              <a:buChar char="•"/>
            </a:pPr>
            <a:r>
              <a:rPr lang="en-US" altLang="en-US" sz="2400" dirty="0" smtClean="0">
                <a:solidFill>
                  <a:schemeClr val="tx1"/>
                </a:solidFill>
                <a:latin typeface="Century Schoolbook" pitchFamily="-84" charset="0"/>
              </a:rPr>
              <a:t>Often called a “</a:t>
            </a:r>
            <a:r>
              <a:rPr lang="en-US" altLang="ja-JP" sz="2400" dirty="0" smtClean="0">
                <a:solidFill>
                  <a:schemeClr val="tx1"/>
                </a:solidFill>
                <a:latin typeface="Century Schoolbook" pitchFamily="-84" charset="0"/>
              </a:rPr>
              <a:t>Yellow Card</a:t>
            </a:r>
            <a:r>
              <a:rPr lang="en-US" altLang="en-US" sz="2400" dirty="0" smtClean="0">
                <a:solidFill>
                  <a:schemeClr val="tx1"/>
                </a:solidFill>
                <a:latin typeface="Century Schoolbook" pitchFamily="-84" charset="0"/>
              </a:rPr>
              <a:t>”</a:t>
            </a:r>
            <a:endParaRPr lang="en-US" altLang="ja-JP" sz="2400" dirty="0" smtClean="0">
              <a:solidFill>
                <a:schemeClr val="tx1"/>
              </a:solidFill>
              <a:latin typeface="Century Schoolbook" pitchFamily="-84" charset="0"/>
            </a:endParaRPr>
          </a:p>
          <a:p>
            <a:pPr marL="342900" indent="-342900" algn="l" eaLnBrk="1" hangingPunct="1">
              <a:buFont typeface="Arial" panose="020B0604020202020204" pitchFamily="34" charset="0"/>
              <a:buChar char="•"/>
            </a:pPr>
            <a:r>
              <a:rPr lang="en-US" altLang="en-US" sz="2400" dirty="0" smtClean="0">
                <a:solidFill>
                  <a:schemeClr val="tx1"/>
                </a:solidFill>
                <a:latin typeface="Century Schoolbook" pitchFamily="-84" charset="0"/>
              </a:rPr>
              <a:t>Campus Life 211 Student Union</a:t>
            </a:r>
          </a:p>
          <a:p>
            <a:pPr marL="342900" indent="-342900" algn="l" eaLnBrk="1" hangingPunct="1">
              <a:buFont typeface="Arial" panose="020B0604020202020204" pitchFamily="34" charset="0"/>
              <a:buChar char="•"/>
            </a:pPr>
            <a:r>
              <a:rPr lang="en-US" altLang="en-US" sz="2400" dirty="0" smtClean="0">
                <a:solidFill>
                  <a:schemeClr val="tx1"/>
                </a:solidFill>
                <a:latin typeface="Century Schoolbook" pitchFamily="-84" charset="0"/>
              </a:rPr>
              <a:t>Update Campus Link</a:t>
            </a:r>
          </a:p>
          <a:p>
            <a:pPr marL="342900" indent="-342900" algn="l" eaLnBrk="1" hangingPunct="1">
              <a:buFont typeface="Arial" panose="020B0604020202020204" pitchFamily="34" charset="0"/>
              <a:buChar char="•"/>
            </a:pPr>
            <a:r>
              <a:rPr lang="en-US" altLang="en-US" sz="2400" dirty="0" smtClean="0">
                <a:solidFill>
                  <a:schemeClr val="tx1"/>
                </a:solidFill>
                <a:latin typeface="Century Schoolbook" pitchFamily="-84" charset="0"/>
              </a:rPr>
              <a:t>University Accounting will compare signatures from signature card to disbursement voucher in order to process disbursement vouchers</a:t>
            </a:r>
          </a:p>
          <a:p>
            <a:endParaRPr lang="en-US" altLang="en-US" sz="2000" dirty="0" smtClean="0"/>
          </a:p>
        </p:txBody>
      </p:sp>
      <p:pic>
        <p:nvPicPr>
          <p:cNvPr id="4" name="Picture 3"/>
          <p:cNvPicPr>
            <a:picLocks noChangeAspect="1"/>
          </p:cNvPicPr>
          <p:nvPr/>
        </p:nvPicPr>
        <p:blipFill>
          <a:blip r:embed="rId4"/>
          <a:stretch>
            <a:fillRect/>
          </a:stretch>
        </p:blipFill>
        <p:spPr>
          <a:xfrm>
            <a:off x="4567233" y="905037"/>
            <a:ext cx="4505334" cy="5047926"/>
          </a:xfrm>
          <a:prstGeom prst="rect">
            <a:avLst/>
          </a:prstGeom>
        </p:spPr>
      </p:pic>
      <p:sp>
        <p:nvSpPr>
          <p:cNvPr id="6" name="Rectangle 5"/>
          <p:cNvSpPr/>
          <p:nvPr/>
        </p:nvSpPr>
        <p:spPr>
          <a:xfrm>
            <a:off x="2854570" y="405452"/>
            <a:ext cx="3611053" cy="769441"/>
          </a:xfrm>
          <a:prstGeom prst="rect">
            <a:avLst/>
          </a:prstGeom>
        </p:spPr>
        <p:txBody>
          <a:bodyPr wrap="none">
            <a:spAutoFit/>
          </a:bodyPr>
          <a:lstStyle/>
          <a:p>
            <a:r>
              <a:rPr lang="en-US" altLang="en-US" sz="4400" b="1" dirty="0">
                <a:solidFill>
                  <a:prstClr val="black"/>
                </a:solidFill>
                <a:effectLst>
                  <a:outerShdw blurRad="38100" dist="38100" dir="2700000" algn="tl">
                    <a:srgbClr val="000000">
                      <a:alpha val="43137"/>
                    </a:srgbClr>
                  </a:outerShdw>
                </a:effectLst>
                <a:latin typeface="Calibri"/>
              </a:rPr>
              <a:t>Signature Card</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15925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81000" y="609600"/>
            <a:ext cx="8382000" cy="554038"/>
          </a:xfrm>
          <a:prstGeom prst="rect">
            <a:avLst/>
          </a:prstGeom>
          <a:noFill/>
        </p:spPr>
        <p:txBody>
          <a:bodyPr>
            <a:spAutoFit/>
          </a:bodyPr>
          <a:lstStyle/>
          <a:p>
            <a:pPr eaLnBrk="1" fontAlgn="auto" hangingPunct="1">
              <a:spcBef>
                <a:spcPts val="0"/>
              </a:spcBef>
              <a:spcAft>
                <a:spcPts val="0"/>
              </a:spcAft>
              <a:defRPr/>
            </a:pPr>
            <a:r>
              <a:rPr lang="en-US" b="1" dirty="0">
                <a:latin typeface="+mn-lt"/>
                <a:ea typeface="+mn-ea"/>
              </a:rPr>
              <a:t>Student Organization Marketing Examples</a:t>
            </a:r>
          </a:p>
          <a:p>
            <a:pPr eaLnBrk="1" fontAlgn="auto" hangingPunct="1">
              <a:spcBef>
                <a:spcPts val="0"/>
              </a:spcBef>
              <a:spcAft>
                <a:spcPts val="0"/>
              </a:spcAft>
              <a:defRPr/>
            </a:pPr>
            <a:endParaRPr lang="en-US" sz="1200" dirty="0">
              <a:solidFill>
                <a:schemeClr val="tx1">
                  <a:lumMod val="50000"/>
                  <a:lumOff val="50000"/>
                </a:schemeClr>
              </a:solidFill>
              <a:latin typeface="+mn-lt"/>
              <a:ea typeface="+mn-ea"/>
            </a:endParaRPr>
          </a:p>
        </p:txBody>
      </p:sp>
      <p:pic>
        <p:nvPicPr>
          <p:cNvPr id="6" name="Picture 5"/>
          <p:cNvPicPr>
            <a:picLocks noChangeAspect="1"/>
          </p:cNvPicPr>
          <p:nvPr/>
        </p:nvPicPr>
        <p:blipFill>
          <a:blip r:embed="rId4"/>
          <a:srcRect l="3426" t="2026" r="32227" b="2013"/>
          <a:stretch>
            <a:fillRect/>
          </a:stretch>
        </p:blipFill>
        <p:spPr bwMode="auto">
          <a:xfrm>
            <a:off x="466725" y="1146175"/>
            <a:ext cx="2276475" cy="4392613"/>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rcRect/>
          <a:stretch>
            <a:fillRect/>
          </a:stretch>
        </p:blipFill>
        <p:spPr bwMode="auto">
          <a:xfrm>
            <a:off x="3048000" y="1676400"/>
            <a:ext cx="3371850" cy="436245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295400"/>
            <a:ext cx="2211388"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srcRect l="17450" t="18288" r="15988" b="19237"/>
          <a:stretch>
            <a:fillRect/>
          </a:stretch>
        </p:blipFill>
        <p:spPr bwMode="auto">
          <a:xfrm>
            <a:off x="5867400" y="890588"/>
            <a:ext cx="1928813" cy="180975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 y="609600"/>
            <a:ext cx="8382000" cy="554038"/>
          </a:xfrm>
          <a:prstGeom prst="rect">
            <a:avLst/>
          </a:prstGeom>
          <a:noFill/>
        </p:spPr>
        <p:txBody>
          <a:bodyPr>
            <a:spAutoFit/>
          </a:bodyPr>
          <a:lstStyle/>
          <a:p>
            <a:pPr eaLnBrk="1" fontAlgn="auto" hangingPunct="1">
              <a:spcBef>
                <a:spcPts val="0"/>
              </a:spcBef>
              <a:spcAft>
                <a:spcPts val="0"/>
              </a:spcAft>
              <a:defRPr/>
            </a:pPr>
            <a:r>
              <a:rPr lang="en-US" b="1" dirty="0">
                <a:latin typeface="+mn-lt"/>
                <a:ea typeface="+mn-ea"/>
              </a:rPr>
              <a:t>Student Organization Marketing Examples</a:t>
            </a:r>
          </a:p>
          <a:p>
            <a:pPr eaLnBrk="1" fontAlgn="auto" hangingPunct="1">
              <a:spcBef>
                <a:spcPts val="0"/>
              </a:spcBef>
              <a:spcAft>
                <a:spcPts val="0"/>
              </a:spcAft>
              <a:defRPr/>
            </a:pPr>
            <a:endParaRPr lang="en-US" sz="1200" dirty="0">
              <a:solidFill>
                <a:schemeClr val="tx1">
                  <a:lumMod val="50000"/>
                  <a:lumOff val="50000"/>
                </a:schemeClr>
              </a:solidFill>
              <a:latin typeface="+mn-lt"/>
              <a:ea typeface="+mn-ea"/>
            </a:endParaRPr>
          </a:p>
        </p:txBody>
      </p:sp>
      <p:pic>
        <p:nvPicPr>
          <p:cNvPr id="8" name="Picture 7"/>
          <p:cNvPicPr>
            <a:picLocks noChangeAspect="1"/>
          </p:cNvPicPr>
          <p:nvPr/>
        </p:nvPicPr>
        <p:blipFill>
          <a:blip r:embed="rId3"/>
          <a:srcRect/>
          <a:stretch>
            <a:fillRect/>
          </a:stretch>
        </p:blipFill>
        <p:spPr bwMode="auto">
          <a:xfrm>
            <a:off x="1752600" y="4221163"/>
            <a:ext cx="3205163" cy="1185862"/>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rcRect/>
          <a:stretch>
            <a:fillRect/>
          </a:stretch>
        </p:blipFill>
        <p:spPr bwMode="auto">
          <a:xfrm>
            <a:off x="533400" y="1163638"/>
            <a:ext cx="2473325" cy="3198812"/>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srcRect l="6609" t="5750" r="6955"/>
          <a:stretch>
            <a:fillRect/>
          </a:stretch>
        </p:blipFill>
        <p:spPr bwMode="auto">
          <a:xfrm>
            <a:off x="3168650" y="1163638"/>
            <a:ext cx="2517775" cy="1830387"/>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srcRect l="1660" t="15686" b="4071"/>
          <a:stretch>
            <a:fillRect/>
          </a:stretch>
        </p:blipFill>
        <p:spPr bwMode="auto">
          <a:xfrm>
            <a:off x="3168650" y="3124200"/>
            <a:ext cx="1779588" cy="96837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srcRect l="2956" t="8295" r="4167" b="5553"/>
          <a:stretch>
            <a:fillRect/>
          </a:stretch>
        </p:blipFill>
        <p:spPr bwMode="auto">
          <a:xfrm>
            <a:off x="5084763" y="3124200"/>
            <a:ext cx="3692525" cy="22828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8"/>
          <a:srcRect/>
          <a:stretch>
            <a:fillRect/>
          </a:stretch>
        </p:blipFill>
        <p:spPr bwMode="auto">
          <a:xfrm>
            <a:off x="7605713" y="1163638"/>
            <a:ext cx="1228725" cy="218440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9"/>
          <a:srcRect/>
          <a:stretch>
            <a:fillRect/>
          </a:stretch>
        </p:blipFill>
        <p:spPr bwMode="auto">
          <a:xfrm>
            <a:off x="5943600" y="1138238"/>
            <a:ext cx="1435100" cy="1855787"/>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4800" y="648832"/>
            <a:ext cx="8534400" cy="769441"/>
          </a:xfrm>
          <a:prstGeom prst="rect">
            <a:avLst/>
          </a:prstGeom>
          <a:noFill/>
        </p:spPr>
        <p:txBody>
          <a:bodyPr>
            <a:spAutoFit/>
          </a:bodyPr>
          <a:lstStyle/>
          <a:p>
            <a:pPr algn="ctr" eaLnBrk="1" fontAlgn="auto" hangingPunct="1">
              <a:spcBef>
                <a:spcPts val="0"/>
              </a:spcBef>
              <a:spcAft>
                <a:spcPts val="0"/>
              </a:spcAft>
              <a:defRPr/>
            </a:pPr>
            <a:r>
              <a:rPr lang="en-US" altLang="en-US" sz="4400" b="1">
                <a:solidFill>
                  <a:prstClr val="black"/>
                </a:solidFill>
                <a:effectLst>
                  <a:outerShdw blurRad="38100" dist="38100" dir="2700000" algn="tl">
                    <a:srgbClr val="000000">
                      <a:alpha val="43137"/>
                    </a:srgbClr>
                  </a:outerShdw>
                </a:effectLst>
                <a:latin typeface="Calibri"/>
              </a:rPr>
              <a:t>Leadership and Campus Life</a:t>
            </a:r>
            <a:endParaRPr lang="en-US" b="1" dirty="0">
              <a:solidFill>
                <a:prstClr val="black"/>
              </a:solidFill>
              <a:effectLst>
                <a:outerShdw blurRad="38100" dist="38100" dir="2700000" algn="tl">
                  <a:srgbClr val="000000">
                    <a:alpha val="43137"/>
                  </a:srgbClr>
                </a:outerShdw>
              </a:effectLst>
              <a:latin typeface="Calibri"/>
            </a:endParaRPr>
          </a:p>
        </p:txBody>
      </p:sp>
      <p:sp>
        <p:nvSpPr>
          <p:cNvPr id="2" name="Rectangle 1"/>
          <p:cNvSpPr/>
          <p:nvPr/>
        </p:nvSpPr>
        <p:spPr>
          <a:xfrm>
            <a:off x="2286000" y="1954750"/>
            <a:ext cx="4572000" cy="2800767"/>
          </a:xfrm>
          <a:prstGeom prst="rect">
            <a:avLst/>
          </a:prstGeom>
        </p:spPr>
        <p:txBody>
          <a:bodyPr>
            <a:spAutoFit/>
          </a:bodyPr>
          <a:lstStyle/>
          <a:p>
            <a:pPr lvl="0" algn="ctr" eaLnBrk="1" fontAlgn="auto" hangingPunct="1">
              <a:spcBef>
                <a:spcPct val="20000"/>
              </a:spcBef>
              <a:spcAft>
                <a:spcPts val="0"/>
              </a:spcAft>
              <a:defRPr/>
            </a:pPr>
            <a:r>
              <a:rPr lang="en-US" sz="3200" dirty="0">
                <a:latin typeface="Calibri"/>
              </a:rPr>
              <a:t>211 Student Union</a:t>
            </a:r>
          </a:p>
          <a:p>
            <a:pPr lvl="0" algn="ctr" eaLnBrk="1" fontAlgn="auto" hangingPunct="1">
              <a:spcBef>
                <a:spcPct val="20000"/>
              </a:spcBef>
              <a:spcAft>
                <a:spcPts val="0"/>
              </a:spcAft>
              <a:defRPr/>
            </a:pPr>
            <a:r>
              <a:rPr lang="en-US" sz="3200" dirty="0" smtClean="0">
                <a:latin typeface="Calibri"/>
              </a:rPr>
              <a:t>Connor Terry</a:t>
            </a:r>
          </a:p>
          <a:p>
            <a:pPr lvl="0" algn="ctr" eaLnBrk="1" fontAlgn="auto" hangingPunct="1">
              <a:spcBef>
                <a:spcPct val="20000"/>
              </a:spcBef>
              <a:spcAft>
                <a:spcPts val="0"/>
              </a:spcAft>
              <a:defRPr/>
            </a:pPr>
            <a:r>
              <a:rPr lang="en-US" sz="2800" dirty="0" smtClean="0">
                <a:latin typeface="Calibri"/>
              </a:rPr>
              <a:t>405-744-5486</a:t>
            </a:r>
          </a:p>
          <a:p>
            <a:pPr lvl="0" algn="ctr" eaLnBrk="1" fontAlgn="auto" hangingPunct="1">
              <a:spcBef>
                <a:spcPct val="20000"/>
              </a:spcBef>
              <a:spcAft>
                <a:spcPts val="0"/>
              </a:spcAft>
              <a:defRPr/>
            </a:pPr>
            <a:r>
              <a:rPr lang="en-US" sz="3200" dirty="0" smtClean="0">
                <a:latin typeface="Calibri"/>
              </a:rPr>
              <a:t>Taylor Landon</a:t>
            </a:r>
          </a:p>
          <a:p>
            <a:pPr lvl="0" algn="ctr" eaLnBrk="1" fontAlgn="auto" hangingPunct="1">
              <a:spcBef>
                <a:spcPct val="20000"/>
              </a:spcBef>
              <a:spcAft>
                <a:spcPts val="0"/>
              </a:spcAft>
              <a:defRPr/>
            </a:pPr>
            <a:r>
              <a:rPr lang="en-US" sz="2800" dirty="0" smtClean="0">
                <a:latin typeface="Calibri"/>
              </a:rPr>
              <a:t>405-744-8045</a:t>
            </a:r>
            <a:endParaRPr lang="en-US" sz="2800" dirty="0">
              <a:latin typeface="Calibri"/>
            </a:endParaRPr>
          </a:p>
        </p:txBody>
      </p:sp>
    </p:spTree>
    <p:extLst>
      <p:ext uri="{BB962C8B-B14F-4D97-AF65-F5344CB8AC3E}">
        <p14:creationId xmlns:p14="http://schemas.microsoft.com/office/powerpoint/2010/main" val="29263085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42047" y="138170"/>
            <a:ext cx="8534400" cy="769441"/>
          </a:xfrm>
          <a:prstGeom prst="rect">
            <a:avLst/>
          </a:prstGeom>
          <a:noFill/>
        </p:spPr>
        <p:txBody>
          <a:bodyPr>
            <a:spAutoFit/>
          </a:bodyPr>
          <a:lstStyle/>
          <a:p>
            <a:pPr algn="ctr" eaLnBrk="1" fontAlgn="auto" hangingPunct="1">
              <a:spcBef>
                <a:spcPts val="0"/>
              </a:spcBef>
              <a:spcAft>
                <a:spcPts val="0"/>
              </a:spcAft>
              <a:defRPr/>
            </a:pPr>
            <a:r>
              <a:rPr lang="en-US" altLang="en-US" sz="4400" b="1" dirty="0">
                <a:solidFill>
                  <a:prstClr val="black"/>
                </a:solidFill>
                <a:effectLst>
                  <a:outerShdw blurRad="38100" dist="38100" dir="2700000" algn="tl">
                    <a:srgbClr val="000000">
                      <a:alpha val="43137"/>
                    </a:srgbClr>
                  </a:outerShdw>
                </a:effectLst>
                <a:latin typeface="Calibri"/>
              </a:rPr>
              <a:t>Leadership and Campus Life</a:t>
            </a:r>
            <a:endParaRPr lang="en-US" b="1" dirty="0">
              <a:solidFill>
                <a:prstClr val="black"/>
              </a:solidFill>
              <a:effectLst>
                <a:outerShdw blurRad="38100" dist="38100" dir="2700000" algn="tl">
                  <a:srgbClr val="000000">
                    <a:alpha val="43137"/>
                  </a:srgbClr>
                </a:outerShdw>
              </a:effectLst>
              <a:latin typeface="Calibri"/>
            </a:endParaRPr>
          </a:p>
        </p:txBody>
      </p:sp>
      <p:pic>
        <p:nvPicPr>
          <p:cNvPr id="3" name="Picture 2"/>
          <p:cNvPicPr>
            <a:picLocks noChangeAspect="1"/>
          </p:cNvPicPr>
          <p:nvPr/>
        </p:nvPicPr>
        <p:blipFill rotWithShape="1">
          <a:blip r:embed="rId4"/>
          <a:srcRect l="8431" t="3430" r="52157" b="9510"/>
          <a:stretch/>
        </p:blipFill>
        <p:spPr>
          <a:xfrm>
            <a:off x="1023091" y="826928"/>
            <a:ext cx="7259184" cy="4919448"/>
          </a:xfrm>
          <a:prstGeom prst="rect">
            <a:avLst/>
          </a:prstGeom>
        </p:spPr>
      </p:pic>
    </p:spTree>
    <p:extLst>
      <p:ext uri="{BB962C8B-B14F-4D97-AF65-F5344CB8AC3E}">
        <p14:creationId xmlns:p14="http://schemas.microsoft.com/office/powerpoint/2010/main" val="7349416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138170"/>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smtClean="0">
                <a:solidFill>
                  <a:prstClr val="black"/>
                </a:solidFill>
                <a:effectLst>
                  <a:outerShdw blurRad="38100" dist="38100" dir="2700000" algn="tl">
                    <a:srgbClr val="000000">
                      <a:alpha val="43137"/>
                    </a:srgbClr>
                  </a:outerShdw>
                </a:effectLst>
                <a:latin typeface="Calibri"/>
              </a:rPr>
              <a:t>Student Organization Resources</a:t>
            </a:r>
            <a:endParaRPr lang="en-US" sz="4400" b="1" dirty="0">
              <a:solidFill>
                <a:prstClr val="black"/>
              </a:solidFill>
              <a:effectLst>
                <a:outerShdw blurRad="38100" dist="38100" dir="2700000" algn="tl">
                  <a:srgbClr val="000000">
                    <a:alpha val="43137"/>
                  </a:srgbClr>
                </a:outerShdw>
              </a:effectLst>
              <a:latin typeface="Calibri"/>
            </a:endParaRPr>
          </a:p>
        </p:txBody>
      </p:sp>
      <p:pic>
        <p:nvPicPr>
          <p:cNvPr id="2" name="Picture 1"/>
          <p:cNvPicPr>
            <a:picLocks noChangeAspect="1"/>
          </p:cNvPicPr>
          <p:nvPr/>
        </p:nvPicPr>
        <p:blipFill rotWithShape="1">
          <a:blip r:embed="rId4"/>
          <a:srcRect l="8211" t="2601" r="52352" b="4812"/>
          <a:stretch/>
        </p:blipFill>
        <p:spPr>
          <a:xfrm>
            <a:off x="1723087" y="1045781"/>
            <a:ext cx="5251453" cy="4373409"/>
          </a:xfrm>
          <a:prstGeom prst="rect">
            <a:avLst/>
          </a:prstGeom>
        </p:spPr>
      </p:pic>
    </p:spTree>
    <p:extLst>
      <p:ext uri="{BB962C8B-B14F-4D97-AF65-F5344CB8AC3E}">
        <p14:creationId xmlns:p14="http://schemas.microsoft.com/office/powerpoint/2010/main" val="22425587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586405"/>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a:solidFill>
                  <a:prstClr val="black"/>
                </a:solidFill>
                <a:effectLst>
                  <a:outerShdw blurRad="38100" dist="38100" dir="2700000" algn="tl">
                    <a:srgbClr val="000000">
                      <a:alpha val="43137"/>
                    </a:srgbClr>
                  </a:outerShdw>
                </a:effectLst>
                <a:latin typeface="Calibri"/>
              </a:rPr>
              <a:t>Leadership Training Provided</a:t>
            </a:r>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eaLnBrk="1" hangingPunct="1">
              <a:buFont typeface="Arial" panose="020B0604020202020204" pitchFamily="34" charset="0"/>
              <a:buChar char="•"/>
            </a:pPr>
            <a:r>
              <a:rPr lang="en-US" altLang="en-US" dirty="0" err="1" smtClean="0">
                <a:solidFill>
                  <a:schemeClr val="tx1"/>
                </a:solidFill>
              </a:rPr>
              <a:t>StrengthsQuest</a:t>
            </a:r>
            <a:endParaRPr lang="en-US" altLang="en-US" dirty="0" smtClean="0">
              <a:solidFill>
                <a:schemeClr val="tx1"/>
              </a:solidFill>
            </a:endParaRPr>
          </a:p>
          <a:p>
            <a:pPr marL="457200" indent="-457200" algn="l" eaLnBrk="1" hangingPunct="1">
              <a:buFont typeface="Arial" panose="020B0604020202020204" pitchFamily="34" charset="0"/>
              <a:buChar char="•"/>
            </a:pPr>
            <a:r>
              <a:rPr lang="en-US" altLang="en-US" dirty="0" smtClean="0">
                <a:solidFill>
                  <a:schemeClr val="tx1"/>
                </a:solidFill>
              </a:rPr>
              <a:t>Seven Habits of Highly Effective People</a:t>
            </a:r>
          </a:p>
          <a:p>
            <a:pPr marL="457200" indent="-457200" algn="l" eaLnBrk="1" hangingPunct="1">
              <a:buFont typeface="Arial" panose="020B0604020202020204" pitchFamily="34" charset="0"/>
              <a:buChar char="•"/>
            </a:pPr>
            <a:r>
              <a:rPr lang="en-US" altLang="en-US" dirty="0" smtClean="0">
                <a:solidFill>
                  <a:schemeClr val="tx1"/>
                </a:solidFill>
              </a:rPr>
              <a:t> </a:t>
            </a:r>
            <a:r>
              <a:rPr lang="en-US" altLang="en-US" dirty="0" err="1" smtClean="0">
                <a:solidFill>
                  <a:schemeClr val="tx1"/>
                </a:solidFill>
              </a:rPr>
              <a:t>iLead</a:t>
            </a:r>
            <a:r>
              <a:rPr lang="en-US" altLang="en-US" dirty="0" smtClean="0">
                <a:solidFill>
                  <a:schemeClr val="tx1"/>
                </a:solidFill>
              </a:rPr>
              <a:t> Seminars</a:t>
            </a:r>
          </a:p>
          <a:p>
            <a:pPr marL="457200" indent="-457200" algn="l" eaLnBrk="1" hangingPunct="1">
              <a:buFont typeface="Arial" panose="020B0604020202020204" pitchFamily="34" charset="0"/>
              <a:buChar char="•"/>
            </a:pPr>
            <a:r>
              <a:rPr lang="en-US" altLang="en-US" dirty="0" smtClean="0">
                <a:solidFill>
                  <a:schemeClr val="tx1"/>
                </a:solidFill>
              </a:rPr>
              <a:t>Social Change Model of Leadership</a:t>
            </a:r>
          </a:p>
          <a:p>
            <a:pPr marL="457200" indent="-457200" algn="l" eaLnBrk="1" hangingPunct="1">
              <a:buFont typeface="Arial" panose="020B0604020202020204" pitchFamily="34" charset="0"/>
              <a:buChar char="•"/>
            </a:pPr>
            <a:r>
              <a:rPr lang="en-US" altLang="en-US" dirty="0" smtClean="0">
                <a:solidFill>
                  <a:schemeClr val="tx1"/>
                </a:solidFill>
              </a:rPr>
              <a:t>Ethical Leadership </a:t>
            </a:r>
          </a:p>
          <a:p>
            <a:pPr eaLnBrk="1" hangingPunct="1"/>
            <a:endParaRPr lang="en-US" altLang="en-US" dirty="0" smtClean="0"/>
          </a:p>
        </p:txBody>
      </p:sp>
    </p:spTree>
    <p:extLst>
      <p:ext uri="{BB962C8B-B14F-4D97-AF65-F5344CB8AC3E}">
        <p14:creationId xmlns:p14="http://schemas.microsoft.com/office/powerpoint/2010/main" val="22179422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586405"/>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smtClean="0">
                <a:solidFill>
                  <a:prstClr val="black"/>
                </a:solidFill>
                <a:effectLst>
                  <a:outerShdw blurRad="38100" dist="38100" dir="2700000" algn="tl">
                    <a:srgbClr val="000000">
                      <a:alpha val="43137"/>
                    </a:srgbClr>
                  </a:outerShdw>
                </a:effectLst>
                <a:latin typeface="Calibri"/>
              </a:rPr>
              <a:t>Skills </a:t>
            </a:r>
            <a:r>
              <a:rPr lang="en-US" sz="4400" b="1" dirty="0">
                <a:solidFill>
                  <a:prstClr val="black"/>
                </a:solidFill>
                <a:effectLst>
                  <a:outerShdw blurRad="38100" dist="38100" dir="2700000" algn="tl">
                    <a:srgbClr val="000000">
                      <a:alpha val="43137"/>
                    </a:srgbClr>
                  </a:outerShdw>
                </a:effectLst>
                <a:latin typeface="Calibri"/>
              </a:rPr>
              <a:t>Training Provided</a:t>
            </a:r>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lvl="0" indent="-342900" algn="l" eaLnBrk="1" hangingPunct="1">
              <a:buFont typeface="Arial" panose="020B0604020202020204" pitchFamily="34" charset="0"/>
              <a:buChar char="•"/>
            </a:pPr>
            <a:r>
              <a:rPr lang="en-US" altLang="en-US" dirty="0">
                <a:solidFill>
                  <a:prstClr val="black"/>
                </a:solidFill>
              </a:rPr>
              <a:t>Goal </a:t>
            </a:r>
            <a:r>
              <a:rPr lang="en-US" altLang="en-US" dirty="0" smtClean="0">
                <a:solidFill>
                  <a:prstClr val="black"/>
                </a:solidFill>
              </a:rPr>
              <a:t>Setting</a:t>
            </a:r>
          </a:p>
          <a:p>
            <a:pPr marL="342900" lvl="0" indent="-342900" algn="l" eaLnBrk="1" hangingPunct="1">
              <a:buFont typeface="Arial" panose="020B0604020202020204" pitchFamily="34" charset="0"/>
              <a:buChar char="•"/>
            </a:pPr>
            <a:r>
              <a:rPr lang="en-US" altLang="en-US" dirty="0" smtClean="0">
                <a:solidFill>
                  <a:prstClr val="black"/>
                </a:solidFill>
              </a:rPr>
              <a:t>Learning Outcomes</a:t>
            </a:r>
            <a:endParaRPr lang="en-US" altLang="en-US" dirty="0">
              <a:solidFill>
                <a:prstClr val="black"/>
              </a:solidFill>
            </a:endParaRPr>
          </a:p>
          <a:p>
            <a:pPr marL="342900" lvl="0" indent="-342900" algn="l" eaLnBrk="1" hangingPunct="1">
              <a:buFont typeface="Arial" panose="020B0604020202020204" pitchFamily="34" charset="0"/>
              <a:buChar char="•"/>
            </a:pPr>
            <a:r>
              <a:rPr lang="en-US" altLang="en-US" dirty="0">
                <a:solidFill>
                  <a:prstClr val="black"/>
                </a:solidFill>
              </a:rPr>
              <a:t>Mission and Vision Statements</a:t>
            </a:r>
          </a:p>
          <a:p>
            <a:pPr marL="342900" lvl="0" indent="-342900" algn="l" eaLnBrk="1" hangingPunct="1">
              <a:buFont typeface="Arial" panose="020B0604020202020204" pitchFamily="34" charset="0"/>
              <a:buChar char="•"/>
            </a:pPr>
            <a:r>
              <a:rPr lang="en-US" altLang="en-US" dirty="0" smtClean="0">
                <a:solidFill>
                  <a:prstClr val="black"/>
                </a:solidFill>
              </a:rPr>
              <a:t>Branding </a:t>
            </a:r>
            <a:endParaRPr lang="en-US" altLang="en-US" dirty="0">
              <a:solidFill>
                <a:prstClr val="black"/>
              </a:solidFill>
            </a:endParaRPr>
          </a:p>
          <a:p>
            <a:pPr marL="342900" lvl="0" indent="-342900" algn="l" eaLnBrk="1" hangingPunct="1">
              <a:buFont typeface="Arial" panose="020B0604020202020204" pitchFamily="34" charset="0"/>
              <a:buChar char="•"/>
            </a:pPr>
            <a:r>
              <a:rPr lang="en-US" altLang="en-US" dirty="0" smtClean="0">
                <a:solidFill>
                  <a:prstClr val="black"/>
                </a:solidFill>
              </a:rPr>
              <a:t>Transitioning </a:t>
            </a:r>
            <a:r>
              <a:rPr lang="en-US" altLang="en-US" dirty="0">
                <a:solidFill>
                  <a:prstClr val="black"/>
                </a:solidFill>
              </a:rPr>
              <a:t>Information</a:t>
            </a:r>
          </a:p>
          <a:p>
            <a:pPr marL="342900" lvl="0" indent="-342900" algn="l" eaLnBrk="1" hangingPunct="1">
              <a:buFont typeface="Arial" panose="020B0604020202020204" pitchFamily="34" charset="0"/>
              <a:buChar char="•"/>
            </a:pPr>
            <a:r>
              <a:rPr lang="en-US" altLang="en-US" dirty="0">
                <a:solidFill>
                  <a:prstClr val="black"/>
                </a:solidFill>
              </a:rPr>
              <a:t>Fundraising Basics </a:t>
            </a:r>
          </a:p>
        </p:txBody>
      </p:sp>
    </p:spTree>
    <p:extLst>
      <p:ext uri="{BB962C8B-B14F-4D97-AF65-F5344CB8AC3E}">
        <p14:creationId xmlns:p14="http://schemas.microsoft.com/office/powerpoint/2010/main" val="18510762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239288"/>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smtClean="0">
                <a:solidFill>
                  <a:prstClr val="black"/>
                </a:solidFill>
                <a:effectLst>
                  <a:outerShdw blurRad="38100" dist="38100" dir="2700000" algn="tl">
                    <a:srgbClr val="000000">
                      <a:alpha val="43137"/>
                    </a:srgbClr>
                  </a:outerShdw>
                </a:effectLst>
                <a:latin typeface="Calibri"/>
              </a:rPr>
              <a:t>Updating </a:t>
            </a:r>
            <a:r>
              <a:rPr lang="en-US" sz="4400" b="1" dirty="0" err="1" smtClean="0">
                <a:solidFill>
                  <a:prstClr val="black"/>
                </a:solidFill>
                <a:effectLst>
                  <a:outerShdw blurRad="38100" dist="38100" dir="2700000" algn="tl">
                    <a:srgbClr val="000000">
                      <a:alpha val="43137"/>
                    </a:srgbClr>
                  </a:outerShdw>
                </a:effectLst>
                <a:latin typeface="Calibri"/>
              </a:rPr>
              <a:t>CampusLink</a:t>
            </a:r>
            <a:endParaRPr lang="en-US" sz="4400" b="1" dirty="0">
              <a:solidFill>
                <a:prstClr val="black"/>
              </a:solidFill>
              <a:effectLst>
                <a:outerShdw blurRad="38100" dist="38100" dir="2700000" algn="tl">
                  <a:srgbClr val="000000">
                    <a:alpha val="43137"/>
                  </a:srgbClr>
                </a:outerShdw>
              </a:effectLst>
              <a:latin typeface="Calibri"/>
            </a:endParaRPr>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lvl="0" indent="-342900" algn="l" eaLnBrk="1" hangingPunct="1">
              <a:buFont typeface="Arial" panose="020B0604020202020204" pitchFamily="34" charset="0"/>
              <a:buChar char="•"/>
            </a:pPr>
            <a:endParaRPr lang="en-US" altLang="en-US" dirty="0">
              <a:solidFill>
                <a:prstClr val="black"/>
              </a:solidFill>
            </a:endParaRPr>
          </a:p>
        </p:txBody>
      </p:sp>
      <p:pic>
        <p:nvPicPr>
          <p:cNvPr id="3" name="Picture 2"/>
          <p:cNvPicPr>
            <a:picLocks noChangeAspect="1"/>
          </p:cNvPicPr>
          <p:nvPr/>
        </p:nvPicPr>
        <p:blipFill rotWithShape="1">
          <a:blip r:embed="rId4"/>
          <a:srcRect t="2878" r="43431" b="3983"/>
          <a:stretch/>
        </p:blipFill>
        <p:spPr>
          <a:xfrm>
            <a:off x="1102660" y="1248017"/>
            <a:ext cx="7108694" cy="4151872"/>
          </a:xfrm>
          <a:prstGeom prst="rect">
            <a:avLst/>
          </a:prstGeom>
        </p:spPr>
      </p:pic>
    </p:spTree>
    <p:extLst>
      <p:ext uri="{BB962C8B-B14F-4D97-AF65-F5344CB8AC3E}">
        <p14:creationId xmlns:p14="http://schemas.microsoft.com/office/powerpoint/2010/main" val="32407732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239288"/>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smtClean="0">
                <a:solidFill>
                  <a:prstClr val="black"/>
                </a:solidFill>
                <a:effectLst>
                  <a:outerShdw blurRad="38100" dist="38100" dir="2700000" algn="tl">
                    <a:srgbClr val="000000">
                      <a:alpha val="43137"/>
                    </a:srgbClr>
                  </a:outerShdw>
                </a:effectLst>
                <a:latin typeface="Calibri"/>
              </a:rPr>
              <a:t>Updating </a:t>
            </a:r>
            <a:r>
              <a:rPr lang="en-US" sz="4400" b="1" dirty="0" err="1" smtClean="0">
                <a:solidFill>
                  <a:prstClr val="black"/>
                </a:solidFill>
                <a:effectLst>
                  <a:outerShdw blurRad="38100" dist="38100" dir="2700000" algn="tl">
                    <a:srgbClr val="000000">
                      <a:alpha val="43137"/>
                    </a:srgbClr>
                  </a:outerShdw>
                </a:effectLst>
                <a:latin typeface="Calibri"/>
              </a:rPr>
              <a:t>CampusLink</a:t>
            </a:r>
            <a:endParaRPr lang="en-US" sz="4400" b="1" dirty="0">
              <a:solidFill>
                <a:prstClr val="black"/>
              </a:solidFill>
              <a:effectLst>
                <a:outerShdw blurRad="38100" dist="38100" dir="2700000" algn="tl">
                  <a:srgbClr val="000000">
                    <a:alpha val="43137"/>
                  </a:srgbClr>
                </a:outerShdw>
              </a:effectLst>
              <a:latin typeface="Calibri"/>
            </a:endParaRPr>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lvl="0" indent="-342900" algn="l" eaLnBrk="1" hangingPunct="1">
              <a:buFont typeface="Arial" panose="020B0604020202020204" pitchFamily="34" charset="0"/>
              <a:buChar char="•"/>
            </a:pPr>
            <a:endParaRPr lang="en-US" altLang="en-US" dirty="0">
              <a:solidFill>
                <a:prstClr val="black"/>
              </a:solidFill>
            </a:endParaRPr>
          </a:p>
        </p:txBody>
      </p:sp>
      <p:pic>
        <p:nvPicPr>
          <p:cNvPr id="2" name="Picture 1"/>
          <p:cNvPicPr>
            <a:picLocks noChangeAspect="1"/>
          </p:cNvPicPr>
          <p:nvPr/>
        </p:nvPicPr>
        <p:blipFill rotWithShape="1">
          <a:blip r:embed="rId4"/>
          <a:srcRect l="23284" t="51895"/>
          <a:stretch/>
        </p:blipFill>
        <p:spPr>
          <a:xfrm>
            <a:off x="514259" y="1600200"/>
            <a:ext cx="7810681" cy="2875748"/>
          </a:xfrm>
          <a:prstGeom prst="rect">
            <a:avLst/>
          </a:prstGeom>
        </p:spPr>
      </p:pic>
    </p:spTree>
    <p:extLst>
      <p:ext uri="{BB962C8B-B14F-4D97-AF65-F5344CB8AC3E}">
        <p14:creationId xmlns:p14="http://schemas.microsoft.com/office/powerpoint/2010/main" val="2527674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239288"/>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smtClean="0">
                <a:solidFill>
                  <a:prstClr val="black"/>
                </a:solidFill>
                <a:effectLst>
                  <a:outerShdw blurRad="38100" dist="38100" dir="2700000" algn="tl">
                    <a:srgbClr val="000000">
                      <a:alpha val="43137"/>
                    </a:srgbClr>
                  </a:outerShdw>
                </a:effectLst>
                <a:latin typeface="Calibri"/>
              </a:rPr>
              <a:t>Organization Status</a:t>
            </a:r>
            <a:endParaRPr lang="en-US" sz="4400" b="1" dirty="0">
              <a:solidFill>
                <a:prstClr val="black"/>
              </a:solidFill>
              <a:effectLst>
                <a:outerShdw blurRad="38100" dist="38100" dir="2700000" algn="tl">
                  <a:srgbClr val="000000">
                    <a:alpha val="43137"/>
                  </a:srgbClr>
                </a:outerShdw>
              </a:effectLst>
              <a:latin typeface="Calibri"/>
            </a:endParaRPr>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r>
              <a:rPr lang="en-US" altLang="en-US" dirty="0">
                <a:solidFill>
                  <a:schemeClr val="tx1"/>
                </a:solidFill>
              </a:rPr>
              <a:t>Active Organizations: </a:t>
            </a:r>
            <a:r>
              <a:rPr lang="en-US" altLang="en-US" sz="2400" dirty="0" smtClean="0">
                <a:solidFill>
                  <a:schemeClr val="tx1"/>
                </a:solidFill>
              </a:rPr>
              <a:t>Registered or recognized organizations</a:t>
            </a:r>
            <a:r>
              <a:rPr lang="en-US" altLang="en-US" dirty="0" smtClean="0">
                <a:solidFill>
                  <a:schemeClr val="tx1"/>
                </a:solidFill>
              </a:rPr>
              <a:t> </a:t>
            </a:r>
            <a:r>
              <a:rPr lang="en-US" altLang="en-US" sz="2400" dirty="0" smtClean="0">
                <a:solidFill>
                  <a:schemeClr val="tx1"/>
                </a:solidFill>
              </a:rPr>
              <a:t>have </a:t>
            </a:r>
            <a:r>
              <a:rPr lang="en-US" altLang="en-US" sz="2400" dirty="0">
                <a:solidFill>
                  <a:schemeClr val="tx1"/>
                </a:solidFill>
              </a:rPr>
              <a:t>all of the rights of a student organization – room reservations, posting fliers, AFAP </a:t>
            </a:r>
            <a:r>
              <a:rPr lang="en-US" altLang="en-US" sz="2400" dirty="0" smtClean="0">
                <a:solidFill>
                  <a:schemeClr val="tx1"/>
                </a:solidFill>
              </a:rPr>
              <a:t>Funding (recognized), </a:t>
            </a:r>
            <a:r>
              <a:rPr lang="en-US" altLang="en-US" sz="2400" dirty="0">
                <a:solidFill>
                  <a:schemeClr val="tx1"/>
                </a:solidFill>
              </a:rPr>
              <a:t>OSU email, and University Accounting  </a:t>
            </a:r>
            <a:endParaRPr lang="en-US" altLang="en-US" sz="2400" dirty="0" smtClean="0">
              <a:solidFill>
                <a:schemeClr val="tx1"/>
              </a:solidFill>
            </a:endParaRPr>
          </a:p>
          <a:p>
            <a:pPr algn="l" eaLnBrk="1" hangingPunct="1"/>
            <a:endParaRPr lang="en-US" altLang="en-US" sz="2400" dirty="0">
              <a:solidFill>
                <a:schemeClr val="tx1"/>
              </a:solidFill>
            </a:endParaRPr>
          </a:p>
          <a:p>
            <a:pPr algn="l" eaLnBrk="1" hangingPunct="1"/>
            <a:r>
              <a:rPr lang="en-US" altLang="en-US" dirty="0">
                <a:solidFill>
                  <a:schemeClr val="tx1"/>
                </a:solidFill>
              </a:rPr>
              <a:t>Frozen Organizations: </a:t>
            </a:r>
            <a:r>
              <a:rPr lang="en-US" altLang="en-US" sz="2400" dirty="0">
                <a:solidFill>
                  <a:schemeClr val="tx1"/>
                </a:solidFill>
              </a:rPr>
              <a:t>Do not have current information on </a:t>
            </a:r>
            <a:r>
              <a:rPr lang="en-US" altLang="en-US" sz="2400" dirty="0" err="1">
                <a:solidFill>
                  <a:schemeClr val="tx1"/>
                </a:solidFill>
              </a:rPr>
              <a:t>CampusLink</a:t>
            </a:r>
            <a:r>
              <a:rPr lang="en-US" altLang="en-US" sz="2400" dirty="0">
                <a:solidFill>
                  <a:schemeClr val="tx1"/>
                </a:solidFill>
              </a:rPr>
              <a:t>. The organization will not be visible on </a:t>
            </a:r>
            <a:r>
              <a:rPr lang="en-US" altLang="en-US" sz="2400" dirty="0" err="1">
                <a:solidFill>
                  <a:schemeClr val="tx1"/>
                </a:solidFill>
              </a:rPr>
              <a:t>CampusLink</a:t>
            </a:r>
            <a:r>
              <a:rPr lang="en-US" altLang="en-US" sz="2400" dirty="0">
                <a:solidFill>
                  <a:schemeClr val="tx1"/>
                </a:solidFill>
              </a:rPr>
              <a:t>. Members will not have student organization privileges  </a:t>
            </a:r>
          </a:p>
        </p:txBody>
      </p:sp>
    </p:spTree>
    <p:extLst>
      <p:ext uri="{BB962C8B-B14F-4D97-AF65-F5344CB8AC3E}">
        <p14:creationId xmlns:p14="http://schemas.microsoft.com/office/powerpoint/2010/main" val="646227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2221" y="1289953"/>
            <a:ext cx="4572000" cy="4278094"/>
          </a:xfrm>
          <a:prstGeom prst="rect">
            <a:avLst/>
          </a:prstGeom>
        </p:spPr>
        <p:txBody>
          <a:bodyPr>
            <a:spAutoFit/>
          </a:bodyPr>
          <a:lstStyle/>
          <a:p>
            <a:pPr marL="342900" lvl="0" indent="-342900" eaLnBrk="1" hangingPunct="1">
              <a:spcBef>
                <a:spcPct val="20000"/>
              </a:spcBef>
              <a:buFont typeface="Arial" panose="020B0604020202020204" pitchFamily="34" charset="0"/>
              <a:buChar char="•"/>
            </a:pPr>
            <a:r>
              <a:rPr lang="en-US" altLang="en-US" sz="2000" dirty="0">
                <a:solidFill>
                  <a:prstClr val="black"/>
                </a:solidFill>
                <a:latin typeface="Century Schoolbook" pitchFamily="-84" charset="0"/>
              </a:rPr>
              <a:t>Must be made within 24 hours of receipt of funds</a:t>
            </a:r>
          </a:p>
          <a:p>
            <a:pPr marL="342900" lvl="0" indent="-342900" eaLnBrk="1" hangingPunct="1">
              <a:spcBef>
                <a:spcPct val="20000"/>
              </a:spcBef>
              <a:buFont typeface="Arial" panose="020B0604020202020204" pitchFamily="34" charset="0"/>
              <a:buChar char="•"/>
            </a:pPr>
            <a:r>
              <a:rPr lang="en-US" altLang="en-US" sz="2000" dirty="0">
                <a:solidFill>
                  <a:prstClr val="black"/>
                </a:solidFill>
                <a:latin typeface="Century Schoolbook" pitchFamily="-84" charset="0"/>
              </a:rPr>
              <a:t>Take deposit transmittal form with funds to Bursar’s office in 113 Student Union</a:t>
            </a:r>
          </a:p>
          <a:p>
            <a:pPr marL="342900" lvl="0" indent="-342900" eaLnBrk="1" hangingPunct="1">
              <a:spcBef>
                <a:spcPct val="20000"/>
              </a:spcBef>
              <a:buFont typeface="Arial" panose="020B0604020202020204" pitchFamily="34" charset="0"/>
              <a:buChar char="•"/>
            </a:pPr>
            <a:r>
              <a:rPr lang="en-US" altLang="en-US" sz="2000" dirty="0">
                <a:solidFill>
                  <a:prstClr val="black"/>
                </a:solidFill>
                <a:latin typeface="Century Schoolbook" pitchFamily="-84" charset="0"/>
              </a:rPr>
              <a:t>Need name of student organization, </a:t>
            </a:r>
            <a:r>
              <a:rPr lang="en-US" altLang="en-US" sz="2000" dirty="0" smtClean="0">
                <a:solidFill>
                  <a:prstClr val="black"/>
                </a:solidFill>
                <a:latin typeface="Century Schoolbook" pitchFamily="-84" charset="0"/>
              </a:rPr>
              <a:t>fund code, </a:t>
            </a:r>
            <a:r>
              <a:rPr lang="en-US" altLang="en-US" sz="2000" dirty="0">
                <a:solidFill>
                  <a:prstClr val="black"/>
                </a:solidFill>
                <a:latin typeface="Century Schoolbook" pitchFamily="-84" charset="0"/>
              </a:rPr>
              <a:t>phone number of treasurer and phone number of advisor on back of checks</a:t>
            </a:r>
          </a:p>
          <a:p>
            <a:pPr marL="342900" lvl="0" indent="-342900" eaLnBrk="1" hangingPunct="1">
              <a:spcBef>
                <a:spcPct val="20000"/>
              </a:spcBef>
              <a:buFont typeface="Arial" panose="020B0604020202020204" pitchFamily="34" charset="0"/>
              <a:buChar char="•"/>
            </a:pPr>
            <a:r>
              <a:rPr lang="en-US" altLang="en-US" sz="2000" dirty="0">
                <a:solidFill>
                  <a:prstClr val="black"/>
                </a:solidFill>
                <a:latin typeface="Century Schoolbook" pitchFamily="-84" charset="0"/>
              </a:rPr>
              <a:t>Must include adding machine tape – An adding machine is available to students in Leadership and Campus Life 211 SU</a:t>
            </a:r>
          </a:p>
        </p:txBody>
      </p:sp>
      <p:pic>
        <p:nvPicPr>
          <p:cNvPr id="5" name="Picture 4"/>
          <p:cNvPicPr>
            <a:picLocks noChangeAspect="1"/>
          </p:cNvPicPr>
          <p:nvPr/>
        </p:nvPicPr>
        <p:blipFill>
          <a:blip r:embed="rId4"/>
          <a:stretch>
            <a:fillRect/>
          </a:stretch>
        </p:blipFill>
        <p:spPr>
          <a:xfrm>
            <a:off x="5160394" y="1706577"/>
            <a:ext cx="1828959" cy="2176461"/>
          </a:xfrm>
          <a:prstGeom prst="rect">
            <a:avLst/>
          </a:prstGeom>
        </p:spPr>
      </p:pic>
      <p:pic>
        <p:nvPicPr>
          <p:cNvPr id="6" name="Picture 5"/>
          <p:cNvPicPr>
            <a:picLocks noChangeAspect="1"/>
          </p:cNvPicPr>
          <p:nvPr/>
        </p:nvPicPr>
        <p:blipFill>
          <a:blip r:embed="rId5"/>
          <a:stretch>
            <a:fillRect/>
          </a:stretch>
        </p:blipFill>
        <p:spPr>
          <a:xfrm>
            <a:off x="4694221" y="4089731"/>
            <a:ext cx="3243353" cy="1865538"/>
          </a:xfrm>
          <a:prstGeom prst="rect">
            <a:avLst/>
          </a:prstGeom>
        </p:spPr>
      </p:pic>
      <p:sp>
        <p:nvSpPr>
          <p:cNvPr id="7" name="Rectangle 6"/>
          <p:cNvSpPr/>
          <p:nvPr/>
        </p:nvSpPr>
        <p:spPr>
          <a:xfrm>
            <a:off x="3351606" y="387222"/>
            <a:ext cx="2212465" cy="769441"/>
          </a:xfrm>
          <a:prstGeom prst="rect">
            <a:avLst/>
          </a:prstGeom>
        </p:spPr>
        <p:txBody>
          <a:bodyPr wrap="none">
            <a:spAutoFit/>
          </a:bodyPr>
          <a:lstStyle/>
          <a:p>
            <a:r>
              <a:rPr lang="en-US" sz="4400" b="1" dirty="0">
                <a:solidFill>
                  <a:prstClr val="black"/>
                </a:solidFill>
                <a:effectLst>
                  <a:outerShdw blurRad="38100" dist="38100" dir="2700000" algn="tl">
                    <a:srgbClr val="000000">
                      <a:alpha val="43137"/>
                    </a:srgbClr>
                  </a:outerShdw>
                </a:effectLst>
                <a:latin typeface="Calibri"/>
                <a:cs typeface="+mj-cs"/>
              </a:rPr>
              <a:t>Deposits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21845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239288"/>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err="1" smtClean="0">
                <a:solidFill>
                  <a:prstClr val="black"/>
                </a:solidFill>
                <a:effectLst>
                  <a:outerShdw blurRad="38100" dist="38100" dir="2700000" algn="tl">
                    <a:srgbClr val="000000">
                      <a:alpha val="43137"/>
                    </a:srgbClr>
                  </a:outerShdw>
                </a:effectLst>
                <a:latin typeface="Calibri"/>
              </a:rPr>
              <a:t>CampusLink</a:t>
            </a:r>
            <a:r>
              <a:rPr lang="en-US" sz="4400" b="1" dirty="0" smtClean="0">
                <a:solidFill>
                  <a:prstClr val="black"/>
                </a:solidFill>
                <a:effectLst>
                  <a:outerShdw blurRad="38100" dist="38100" dir="2700000" algn="tl">
                    <a:srgbClr val="000000">
                      <a:alpha val="43137"/>
                    </a:srgbClr>
                  </a:outerShdw>
                </a:effectLst>
                <a:latin typeface="Calibri"/>
              </a:rPr>
              <a:t>- Documents</a:t>
            </a:r>
            <a:endParaRPr lang="en-US" sz="4400" b="1" dirty="0">
              <a:solidFill>
                <a:prstClr val="black"/>
              </a:solidFill>
              <a:effectLst>
                <a:outerShdw blurRad="38100" dist="38100" dir="2700000" algn="tl">
                  <a:srgbClr val="000000">
                    <a:alpha val="43137"/>
                  </a:srgbClr>
                </a:outerShdw>
              </a:effectLst>
              <a:latin typeface="Calibri"/>
            </a:endParaRPr>
          </a:p>
        </p:txBody>
      </p:sp>
      <p:sp>
        <p:nvSpPr>
          <p:cNvPr id="5"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r>
              <a:rPr lang="en-US" altLang="en-US" dirty="0">
                <a:solidFill>
                  <a:schemeClr val="tx1"/>
                </a:solidFill>
              </a:rPr>
              <a:t>Please start to place important documents on </a:t>
            </a:r>
            <a:r>
              <a:rPr lang="en-US" altLang="en-US" dirty="0" err="1">
                <a:solidFill>
                  <a:schemeClr val="tx1"/>
                </a:solidFill>
              </a:rPr>
              <a:t>CampusLink</a:t>
            </a:r>
            <a:r>
              <a:rPr lang="en-US" altLang="en-US" dirty="0">
                <a:solidFill>
                  <a:schemeClr val="tx1"/>
                </a:solidFill>
              </a:rPr>
              <a:t> within your “Documents ” folder. </a:t>
            </a:r>
          </a:p>
          <a:p>
            <a:pPr algn="l" eaLnBrk="1" hangingPunct="1"/>
            <a:r>
              <a:rPr lang="en-US" altLang="en-US" sz="2400" dirty="0">
                <a:solidFill>
                  <a:schemeClr val="tx1"/>
                </a:solidFill>
              </a:rPr>
              <a:t>These documents should contain:</a:t>
            </a:r>
          </a:p>
          <a:p>
            <a:pPr algn="l" eaLnBrk="1" hangingPunct="1"/>
            <a:r>
              <a:rPr lang="en-US" altLang="en-US" sz="2400" dirty="0">
                <a:solidFill>
                  <a:schemeClr val="tx1"/>
                </a:solidFill>
              </a:rPr>
              <a:t>Organization Constitution</a:t>
            </a:r>
          </a:p>
          <a:p>
            <a:pPr algn="l" eaLnBrk="1" hangingPunct="1"/>
            <a:r>
              <a:rPr lang="en-US" altLang="en-US" sz="2400" dirty="0">
                <a:solidFill>
                  <a:schemeClr val="tx1"/>
                </a:solidFill>
              </a:rPr>
              <a:t>Organization Minutes</a:t>
            </a:r>
          </a:p>
          <a:p>
            <a:pPr algn="l" eaLnBrk="1" hangingPunct="1"/>
            <a:r>
              <a:rPr lang="en-US" altLang="en-US" sz="2400" dirty="0">
                <a:solidFill>
                  <a:schemeClr val="tx1"/>
                </a:solidFill>
              </a:rPr>
              <a:t>Group Contact List</a:t>
            </a:r>
          </a:p>
          <a:p>
            <a:pPr algn="l" eaLnBrk="1" hangingPunct="1"/>
            <a:r>
              <a:rPr lang="en-US" altLang="en-US" sz="2400" dirty="0">
                <a:solidFill>
                  <a:schemeClr val="tx1"/>
                </a:solidFill>
              </a:rPr>
              <a:t>Applications, Letters, etc.</a:t>
            </a:r>
          </a:p>
        </p:txBody>
      </p:sp>
    </p:spTree>
    <p:extLst>
      <p:ext uri="{BB962C8B-B14F-4D97-AF65-F5344CB8AC3E}">
        <p14:creationId xmlns:p14="http://schemas.microsoft.com/office/powerpoint/2010/main" val="2797296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239288"/>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err="1" smtClean="0">
                <a:solidFill>
                  <a:prstClr val="black"/>
                </a:solidFill>
                <a:effectLst>
                  <a:outerShdw blurRad="38100" dist="38100" dir="2700000" algn="tl">
                    <a:srgbClr val="000000">
                      <a:alpha val="43137"/>
                    </a:srgbClr>
                  </a:outerShdw>
                </a:effectLst>
                <a:latin typeface="Calibri"/>
              </a:rPr>
              <a:t>CampusLink</a:t>
            </a:r>
            <a:r>
              <a:rPr lang="en-US" sz="4400" b="1" dirty="0" smtClean="0">
                <a:solidFill>
                  <a:prstClr val="black"/>
                </a:solidFill>
                <a:effectLst>
                  <a:outerShdw blurRad="38100" dist="38100" dir="2700000" algn="tl">
                    <a:srgbClr val="000000">
                      <a:alpha val="43137"/>
                    </a:srgbClr>
                  </a:outerShdw>
                </a:effectLst>
                <a:latin typeface="Calibri"/>
              </a:rPr>
              <a:t>- Forms</a:t>
            </a:r>
            <a:endParaRPr lang="en-US" sz="4400" b="1" dirty="0">
              <a:solidFill>
                <a:prstClr val="black"/>
              </a:solidFill>
              <a:effectLst>
                <a:outerShdw blurRad="38100" dist="38100" dir="2700000" algn="tl">
                  <a:srgbClr val="000000">
                    <a:alpha val="43137"/>
                  </a:srgbClr>
                </a:outerShdw>
              </a:effectLst>
              <a:latin typeface="Calibri"/>
            </a:endParaRPr>
          </a:p>
        </p:txBody>
      </p:sp>
      <p:pic>
        <p:nvPicPr>
          <p:cNvPr id="2" name="Picture 1"/>
          <p:cNvPicPr>
            <a:picLocks noChangeAspect="1"/>
          </p:cNvPicPr>
          <p:nvPr/>
        </p:nvPicPr>
        <p:blipFill>
          <a:blip r:embed="rId4"/>
          <a:stretch>
            <a:fillRect/>
          </a:stretch>
        </p:blipFill>
        <p:spPr>
          <a:xfrm>
            <a:off x="456487" y="1167188"/>
            <a:ext cx="8230313" cy="4523624"/>
          </a:xfrm>
          <a:prstGeom prst="rect">
            <a:avLst/>
          </a:prstGeom>
        </p:spPr>
      </p:pic>
    </p:spTree>
    <p:extLst>
      <p:ext uri="{BB962C8B-B14F-4D97-AF65-F5344CB8AC3E}">
        <p14:creationId xmlns:p14="http://schemas.microsoft.com/office/powerpoint/2010/main" val="18107350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239288"/>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err="1" smtClean="0">
                <a:solidFill>
                  <a:prstClr val="black"/>
                </a:solidFill>
                <a:effectLst>
                  <a:outerShdw blurRad="38100" dist="38100" dir="2700000" algn="tl">
                    <a:srgbClr val="000000">
                      <a:alpha val="43137"/>
                    </a:srgbClr>
                  </a:outerShdw>
                </a:effectLst>
                <a:latin typeface="Calibri"/>
              </a:rPr>
              <a:t>CampusLink</a:t>
            </a:r>
            <a:r>
              <a:rPr lang="en-US" sz="4400" b="1" dirty="0" smtClean="0">
                <a:solidFill>
                  <a:prstClr val="black"/>
                </a:solidFill>
                <a:effectLst>
                  <a:outerShdw blurRad="38100" dist="38100" dir="2700000" algn="tl">
                    <a:srgbClr val="000000">
                      <a:alpha val="43137"/>
                    </a:srgbClr>
                  </a:outerShdw>
                </a:effectLst>
                <a:latin typeface="Calibri"/>
              </a:rPr>
              <a:t>- Create an Event</a:t>
            </a:r>
            <a:endParaRPr lang="en-US" sz="4400" b="1" dirty="0">
              <a:solidFill>
                <a:prstClr val="black"/>
              </a:solidFill>
              <a:effectLst>
                <a:outerShdw blurRad="38100" dist="38100" dir="2700000" algn="tl">
                  <a:srgbClr val="000000">
                    <a:alpha val="43137"/>
                  </a:srgbClr>
                </a:outerShdw>
              </a:effectLst>
              <a:latin typeface="Calibri"/>
            </a:endParaRPr>
          </a:p>
        </p:txBody>
      </p:sp>
      <p:sp>
        <p:nvSpPr>
          <p:cNvPr id="3" name="Rectangle 2"/>
          <p:cNvSpPr/>
          <p:nvPr/>
        </p:nvSpPr>
        <p:spPr>
          <a:xfrm>
            <a:off x="0" y="1244164"/>
            <a:ext cx="6705600" cy="3834896"/>
          </a:xfrm>
          <a:prstGeom prst="rect">
            <a:avLst/>
          </a:prstGeom>
        </p:spPr>
        <p:txBody>
          <a:bodyPr wrap="square">
            <a:spAutoFit/>
          </a:bodyPr>
          <a:lstStyle/>
          <a:p>
            <a:pPr marL="342900" lvl="0" indent="-342900" eaLnBrk="1" hangingPunct="1">
              <a:spcBef>
                <a:spcPct val="20000"/>
              </a:spcBef>
              <a:buFont typeface="Arial" panose="020B0604020202020204" pitchFamily="34" charset="0"/>
              <a:buChar char="•"/>
            </a:pPr>
            <a:r>
              <a:rPr lang="en-US" altLang="en-US" sz="3200" dirty="0">
                <a:solidFill>
                  <a:prstClr val="black"/>
                </a:solidFill>
                <a:latin typeface="Calibri"/>
              </a:rPr>
              <a:t>Event Flyer Size – 1024px by 600px or larger</a:t>
            </a:r>
          </a:p>
          <a:p>
            <a:pPr marL="342900" lvl="0" indent="-342900" eaLnBrk="1" hangingPunct="1">
              <a:spcBef>
                <a:spcPct val="20000"/>
              </a:spcBef>
              <a:buFont typeface="Arial" panose="020B0604020202020204" pitchFamily="34" charset="0"/>
              <a:buChar char="•"/>
            </a:pPr>
            <a:r>
              <a:rPr lang="en-US" altLang="en-US" sz="3200" dirty="0">
                <a:solidFill>
                  <a:prstClr val="black"/>
                </a:solidFill>
                <a:latin typeface="Calibri"/>
              </a:rPr>
              <a:t>10mb limit</a:t>
            </a:r>
          </a:p>
          <a:p>
            <a:pPr marL="342900" lvl="0" indent="-342900" eaLnBrk="1" hangingPunct="1">
              <a:spcBef>
                <a:spcPct val="20000"/>
              </a:spcBef>
              <a:buFont typeface="Arial" panose="020B0604020202020204" pitchFamily="34" charset="0"/>
              <a:buChar char="•"/>
            </a:pPr>
            <a:r>
              <a:rPr lang="en-US" altLang="en-US" sz="3200" dirty="0">
                <a:solidFill>
                  <a:prstClr val="black"/>
                </a:solidFill>
                <a:latin typeface="Calibri"/>
              </a:rPr>
              <a:t>Must be JPEG, JPG, GIF, PNG, and </a:t>
            </a:r>
            <a:r>
              <a:rPr lang="en-US" altLang="en-US" sz="3200" dirty="0" smtClean="0">
                <a:solidFill>
                  <a:prstClr val="black"/>
                </a:solidFill>
                <a:latin typeface="Calibri"/>
              </a:rPr>
              <a:t>PDF</a:t>
            </a:r>
          </a:p>
          <a:p>
            <a:pPr marL="342900" lvl="0" indent="-342900" eaLnBrk="1" hangingPunct="1">
              <a:spcBef>
                <a:spcPct val="20000"/>
              </a:spcBef>
              <a:buFont typeface="Arial" panose="020B0604020202020204" pitchFamily="34" charset="0"/>
              <a:buChar char="•"/>
            </a:pPr>
            <a:r>
              <a:rPr lang="en-US" altLang="en-US" sz="3200" dirty="0" smtClean="0">
                <a:solidFill>
                  <a:prstClr val="black"/>
                </a:solidFill>
                <a:latin typeface="Calibri"/>
              </a:rPr>
              <a:t>All materials created by marketing complies with regulations</a:t>
            </a:r>
            <a:endParaRPr lang="en-US" altLang="en-US" sz="3200" dirty="0">
              <a:solidFill>
                <a:prstClr val="black"/>
              </a:solidFill>
              <a:latin typeface="Calibri"/>
            </a:endParaRPr>
          </a:p>
        </p:txBody>
      </p:sp>
    </p:spTree>
    <p:extLst>
      <p:ext uri="{BB962C8B-B14F-4D97-AF65-F5344CB8AC3E}">
        <p14:creationId xmlns:p14="http://schemas.microsoft.com/office/powerpoint/2010/main" val="10113514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239288"/>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err="1" smtClean="0">
                <a:solidFill>
                  <a:prstClr val="black"/>
                </a:solidFill>
                <a:effectLst>
                  <a:outerShdw blurRad="38100" dist="38100" dir="2700000" algn="tl">
                    <a:srgbClr val="000000">
                      <a:alpha val="43137"/>
                    </a:srgbClr>
                  </a:outerShdw>
                </a:effectLst>
                <a:latin typeface="Calibri"/>
              </a:rPr>
              <a:t>CampusLink</a:t>
            </a:r>
            <a:r>
              <a:rPr lang="en-US" sz="4400" b="1" dirty="0" smtClean="0">
                <a:solidFill>
                  <a:prstClr val="black"/>
                </a:solidFill>
                <a:effectLst>
                  <a:outerShdw blurRad="38100" dist="38100" dir="2700000" algn="tl">
                    <a:srgbClr val="000000">
                      <a:alpha val="43137"/>
                    </a:srgbClr>
                  </a:outerShdw>
                </a:effectLst>
                <a:latin typeface="Calibri"/>
              </a:rPr>
              <a:t>- Create an Event</a:t>
            </a:r>
            <a:endParaRPr lang="en-US" sz="4400" b="1" dirty="0">
              <a:solidFill>
                <a:prstClr val="black"/>
              </a:solidFill>
              <a:effectLst>
                <a:outerShdw blurRad="38100" dist="38100" dir="2700000" algn="tl">
                  <a:srgbClr val="000000">
                    <a:alpha val="43137"/>
                  </a:srgbClr>
                </a:outerShdw>
              </a:effectLst>
              <a:latin typeface="Calibri"/>
            </a:endParaRPr>
          </a:p>
        </p:txBody>
      </p:sp>
      <p:pic>
        <p:nvPicPr>
          <p:cNvPr id="2" name="Picture 1"/>
          <p:cNvPicPr>
            <a:picLocks noChangeAspect="1"/>
          </p:cNvPicPr>
          <p:nvPr/>
        </p:nvPicPr>
        <p:blipFill>
          <a:blip r:embed="rId4"/>
          <a:stretch>
            <a:fillRect/>
          </a:stretch>
        </p:blipFill>
        <p:spPr>
          <a:xfrm>
            <a:off x="456843" y="1176333"/>
            <a:ext cx="8230313" cy="4505334"/>
          </a:xfrm>
          <a:prstGeom prst="rect">
            <a:avLst/>
          </a:prstGeom>
        </p:spPr>
      </p:pic>
    </p:spTree>
    <p:extLst>
      <p:ext uri="{BB962C8B-B14F-4D97-AF65-F5344CB8AC3E}">
        <p14:creationId xmlns:p14="http://schemas.microsoft.com/office/powerpoint/2010/main" val="28212292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 y="239288"/>
            <a:ext cx="8534400" cy="769441"/>
          </a:xfrm>
          <a:prstGeom prst="rect">
            <a:avLst/>
          </a:prstGeom>
          <a:noFill/>
        </p:spPr>
        <p:txBody>
          <a:bodyPr>
            <a:spAutoFit/>
          </a:bodyPr>
          <a:lstStyle/>
          <a:p>
            <a:pPr algn="ctr" eaLnBrk="1" fontAlgn="auto" hangingPunct="1">
              <a:spcBef>
                <a:spcPts val="0"/>
              </a:spcBef>
              <a:spcAft>
                <a:spcPts val="0"/>
              </a:spcAft>
              <a:defRPr/>
            </a:pPr>
            <a:r>
              <a:rPr lang="en-US" sz="4400" b="1" dirty="0" err="1" smtClean="0">
                <a:solidFill>
                  <a:prstClr val="black"/>
                </a:solidFill>
                <a:effectLst>
                  <a:outerShdw blurRad="38100" dist="38100" dir="2700000" algn="tl">
                    <a:srgbClr val="000000">
                      <a:alpha val="43137"/>
                    </a:srgbClr>
                  </a:outerShdw>
                </a:effectLst>
                <a:latin typeface="Calibri"/>
              </a:rPr>
              <a:t>CampusLink</a:t>
            </a:r>
            <a:r>
              <a:rPr lang="en-US" sz="4400" b="1" dirty="0">
                <a:solidFill>
                  <a:prstClr val="black"/>
                </a:solidFill>
                <a:effectLst>
                  <a:outerShdw blurRad="38100" dist="38100" dir="2700000" algn="tl">
                    <a:srgbClr val="000000">
                      <a:alpha val="43137"/>
                    </a:srgbClr>
                  </a:outerShdw>
                </a:effectLst>
                <a:latin typeface="Calibri"/>
              </a:rPr>
              <a:t> </a:t>
            </a:r>
            <a:r>
              <a:rPr lang="en-US" sz="4400" b="1" dirty="0" smtClean="0">
                <a:solidFill>
                  <a:prstClr val="black"/>
                </a:solidFill>
                <a:effectLst>
                  <a:outerShdw blurRad="38100" dist="38100" dir="2700000" algn="tl">
                    <a:srgbClr val="000000">
                      <a:alpha val="43137"/>
                    </a:srgbClr>
                  </a:outerShdw>
                </a:effectLst>
                <a:latin typeface="Calibri"/>
              </a:rPr>
              <a:t>User guide</a:t>
            </a:r>
            <a:endParaRPr lang="en-US" sz="4400" b="1" dirty="0">
              <a:solidFill>
                <a:prstClr val="black"/>
              </a:solidFill>
              <a:effectLst>
                <a:outerShdw blurRad="38100" dist="38100" dir="2700000" algn="tl">
                  <a:srgbClr val="000000">
                    <a:alpha val="43137"/>
                  </a:srgbClr>
                </a:outerShdw>
              </a:effectLst>
              <a:latin typeface="Calibri"/>
            </a:endParaRPr>
          </a:p>
        </p:txBody>
      </p:sp>
      <p:pic>
        <p:nvPicPr>
          <p:cNvPr id="2" name="Picture 1"/>
          <p:cNvPicPr>
            <a:picLocks noChangeAspect="1"/>
          </p:cNvPicPr>
          <p:nvPr/>
        </p:nvPicPr>
        <p:blipFill>
          <a:blip r:embed="rId4"/>
          <a:stretch>
            <a:fillRect/>
          </a:stretch>
        </p:blipFill>
        <p:spPr>
          <a:xfrm>
            <a:off x="456843" y="1176333"/>
            <a:ext cx="8230313" cy="4505334"/>
          </a:xfrm>
          <a:prstGeom prst="rect">
            <a:avLst/>
          </a:prstGeom>
        </p:spPr>
      </p:pic>
    </p:spTree>
    <p:extLst>
      <p:ext uri="{BB962C8B-B14F-4D97-AF65-F5344CB8AC3E}">
        <p14:creationId xmlns:p14="http://schemas.microsoft.com/office/powerpoint/2010/main" val="40205477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a:spLocks noGrp="1"/>
          </p:cNvSpPr>
          <p:nvPr>
            <p:ph type="subTitle" idx="1"/>
          </p:nvPr>
        </p:nvSpPr>
        <p:spPr>
          <a:xfrm>
            <a:off x="1434353" y="2478741"/>
            <a:ext cx="6400800" cy="2640106"/>
          </a:xfrm>
        </p:spPr>
        <p:txBody>
          <a:bodyPr/>
          <a:lstStyle/>
          <a:p>
            <a:pPr>
              <a:buFont typeface="Arial" charset="0"/>
              <a:buNone/>
              <a:defRPr/>
            </a:pPr>
            <a:r>
              <a:rPr lang="en-US" dirty="0" smtClean="0">
                <a:solidFill>
                  <a:schemeClr val="tx1"/>
                </a:solidFill>
                <a:ea typeface="ＭＳ Ｐゴシック" charset="0"/>
              </a:rPr>
              <a:t>Student Volunteer Center</a:t>
            </a:r>
          </a:p>
          <a:p>
            <a:pPr>
              <a:buFont typeface="Arial" charset="0"/>
              <a:buNone/>
              <a:defRPr/>
            </a:pPr>
            <a:r>
              <a:rPr lang="en-US" dirty="0" smtClean="0">
                <a:solidFill>
                  <a:schemeClr val="tx1"/>
                </a:solidFill>
                <a:ea typeface="ＭＳ Ｐゴシック" charset="0"/>
              </a:rPr>
              <a:t>211 Student Union </a:t>
            </a:r>
          </a:p>
          <a:p>
            <a:pPr>
              <a:buFont typeface="Arial" charset="0"/>
              <a:buNone/>
              <a:defRPr/>
            </a:pPr>
            <a:r>
              <a:rPr lang="en-US" dirty="0" smtClean="0">
                <a:solidFill>
                  <a:schemeClr val="tx1"/>
                </a:solidFill>
                <a:ea typeface="ＭＳ Ｐゴシック" charset="0"/>
              </a:rPr>
              <a:t>405-744-7673</a:t>
            </a:r>
          </a:p>
          <a:p>
            <a:pPr>
              <a:buFont typeface="Arial" charset="0"/>
              <a:buNone/>
              <a:defRPr/>
            </a:pPr>
            <a:r>
              <a:rPr lang="en-US" dirty="0" err="1" smtClean="0">
                <a:solidFill>
                  <a:schemeClr val="tx1"/>
                </a:solidFill>
                <a:ea typeface="ＭＳ Ｐゴシック" charset="0"/>
              </a:rPr>
              <a:t>Anamal</a:t>
            </a:r>
            <a:r>
              <a:rPr lang="en-US" dirty="0" smtClean="0">
                <a:solidFill>
                  <a:schemeClr val="tx1"/>
                </a:solidFill>
                <a:ea typeface="ＭＳ Ｐゴシック" charset="0"/>
              </a:rPr>
              <a:t> Hasan</a:t>
            </a:r>
            <a:endParaRPr lang="en-US" dirty="0">
              <a:solidFill>
                <a:schemeClr val="tx1"/>
              </a:solidFill>
              <a:ea typeface="ＭＳ Ｐゴシック" charset="0"/>
            </a:endParaRPr>
          </a:p>
        </p:txBody>
      </p:sp>
    </p:spTree>
    <p:extLst>
      <p:ext uri="{BB962C8B-B14F-4D97-AF65-F5344CB8AC3E}">
        <p14:creationId xmlns:p14="http://schemas.microsoft.com/office/powerpoint/2010/main" val="17974702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a:spLocks noGrp="1"/>
          </p:cNvSpPr>
          <p:nvPr>
            <p:ph type="subTitle" idx="1"/>
          </p:nvPr>
        </p:nvSpPr>
        <p:spPr>
          <a:xfrm>
            <a:off x="457200" y="927963"/>
            <a:ext cx="6400800" cy="2640106"/>
          </a:xfrm>
        </p:spPr>
        <p:txBody>
          <a:bodyPr/>
          <a:lstStyle/>
          <a:p>
            <a:pPr lvl="0" algn="l" eaLnBrk="1" hangingPunct="1">
              <a:defRPr/>
            </a:pPr>
            <a:r>
              <a:rPr lang="en-US" dirty="0">
                <a:solidFill>
                  <a:prstClr val="black"/>
                </a:solidFill>
                <a:ea typeface="ＭＳ Ｐゴシック" charset="0"/>
              </a:rPr>
              <a:t>CORD Program:</a:t>
            </a:r>
          </a:p>
          <a:p>
            <a:pPr marL="342900" lvl="0" indent="-342900" algn="l" eaLnBrk="1" hangingPunct="1">
              <a:buFont typeface="Arial" charset="0"/>
              <a:buChar char="•"/>
              <a:defRPr/>
            </a:pPr>
            <a:r>
              <a:rPr lang="en-US" sz="2800" dirty="0">
                <a:solidFill>
                  <a:prstClr val="black"/>
                </a:solidFill>
                <a:ea typeface="ＭＳ Ｐゴシック" charset="0"/>
              </a:rPr>
              <a:t>400 Hours of Community Service as an Undergraduate</a:t>
            </a:r>
          </a:p>
          <a:p>
            <a:pPr marL="342900" lvl="0" indent="-342900" algn="l" eaLnBrk="1" hangingPunct="1">
              <a:buFont typeface="Arial" charset="0"/>
              <a:buChar char="•"/>
              <a:defRPr/>
            </a:pPr>
            <a:r>
              <a:rPr lang="en-US" sz="2800" dirty="0">
                <a:solidFill>
                  <a:prstClr val="black"/>
                </a:solidFill>
                <a:ea typeface="ＭＳ Ｐゴシック" charset="0"/>
              </a:rPr>
              <a:t>300 Hours of Community Service as a Graduate Student</a:t>
            </a:r>
          </a:p>
          <a:p>
            <a:pPr marL="342900" lvl="0" indent="-342900" algn="l" eaLnBrk="1" hangingPunct="1">
              <a:buFont typeface="Arial" charset="0"/>
              <a:buChar char="•"/>
              <a:defRPr/>
            </a:pPr>
            <a:r>
              <a:rPr lang="en-US" sz="2800" dirty="0">
                <a:solidFill>
                  <a:prstClr val="black"/>
                </a:solidFill>
                <a:ea typeface="ＭＳ Ｐゴシック" charset="0"/>
              </a:rPr>
              <a:t>All Hours Must Be Reported in </a:t>
            </a:r>
            <a:r>
              <a:rPr lang="en-US" sz="2800" dirty="0" err="1" smtClean="0">
                <a:solidFill>
                  <a:prstClr val="black"/>
                </a:solidFill>
                <a:ea typeface="ＭＳ Ｐゴシック" charset="0"/>
              </a:rPr>
              <a:t>CampusLink</a:t>
            </a:r>
            <a:endParaRPr lang="en-US" sz="2800" dirty="0" smtClean="0">
              <a:solidFill>
                <a:prstClr val="black"/>
              </a:solidFill>
              <a:ea typeface="ＭＳ Ｐゴシック" charset="0"/>
            </a:endParaRPr>
          </a:p>
          <a:p>
            <a:pPr marL="342900" lvl="0" indent="-342900" algn="l" eaLnBrk="1" hangingPunct="1">
              <a:buFont typeface="Arial" charset="0"/>
              <a:buChar char="•"/>
              <a:defRPr/>
            </a:pPr>
            <a:r>
              <a:rPr lang="en-US" sz="2800" dirty="0" smtClean="0">
                <a:solidFill>
                  <a:prstClr val="black"/>
                </a:solidFill>
                <a:ea typeface="ＭＳ Ｐゴシック" charset="0"/>
              </a:rPr>
              <a:t>There has been a total of 878,006  service hours reported in </a:t>
            </a:r>
            <a:r>
              <a:rPr lang="en-US" sz="2800" dirty="0" err="1" smtClean="0">
                <a:solidFill>
                  <a:prstClr val="black"/>
                </a:solidFill>
                <a:ea typeface="ＭＳ Ｐゴシック" charset="0"/>
              </a:rPr>
              <a:t>CampusLink</a:t>
            </a:r>
            <a:r>
              <a:rPr lang="en-US" sz="2800" dirty="0" smtClean="0">
                <a:solidFill>
                  <a:prstClr val="black"/>
                </a:solidFill>
                <a:ea typeface="ＭＳ Ｐゴシック" charset="0"/>
              </a:rPr>
              <a:t> to date!</a:t>
            </a:r>
            <a:endParaRPr lang="en-US" sz="2800" dirty="0">
              <a:solidFill>
                <a:prstClr val="black"/>
              </a:solidFill>
              <a:ea typeface="ＭＳ Ｐゴシック" charset="0"/>
            </a:endParaRPr>
          </a:p>
          <a:p>
            <a:pPr>
              <a:buFont typeface="Arial" charset="0"/>
              <a:buNone/>
              <a:defRPr/>
            </a:pPr>
            <a:endParaRPr lang="en-US" dirty="0">
              <a:solidFill>
                <a:schemeClr val="tx1"/>
              </a:solidFill>
              <a:ea typeface="ＭＳ Ｐゴシック" charset="0"/>
            </a:endParaRPr>
          </a:p>
        </p:txBody>
      </p:sp>
      <p:sp>
        <p:nvSpPr>
          <p:cNvPr id="4" name="Title 1"/>
          <p:cNvSpPr txBox="1">
            <a:spLocks/>
          </p:cNvSpPr>
          <p:nvPr/>
        </p:nvSpPr>
        <p:spPr bwMode="auto">
          <a:xfrm>
            <a:off x="457200" y="2271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smtClean="0"/>
              <a:t>Student Volunteer Center</a:t>
            </a:r>
          </a:p>
        </p:txBody>
      </p:sp>
    </p:spTree>
    <p:extLst>
      <p:ext uri="{BB962C8B-B14F-4D97-AF65-F5344CB8AC3E}">
        <p14:creationId xmlns:p14="http://schemas.microsoft.com/office/powerpoint/2010/main" val="7337124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406801"/>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smtClean="0"/>
              <a:t>Record </a:t>
            </a:r>
            <a:r>
              <a:rPr lang="en-US" altLang="en-US" sz="4000" b="1" dirty="0"/>
              <a:t>Your Service Hours on </a:t>
            </a:r>
            <a:r>
              <a:rPr lang="en-US" altLang="en-US" sz="4000" b="1" dirty="0" err="1"/>
              <a:t>CampusLink</a:t>
            </a:r>
            <a:r>
              <a:rPr lang="en-US" altLang="en-US" sz="4000" b="1" dirty="0"/>
              <a:t/>
            </a:r>
            <a:br>
              <a:rPr lang="en-US" altLang="en-US" sz="4000" b="1" dirty="0"/>
            </a:br>
            <a:r>
              <a:rPr lang="en-US" altLang="en-US" sz="4000" b="1" dirty="0"/>
              <a:t>Go To: </a:t>
            </a:r>
            <a:r>
              <a:rPr lang="en-US" altLang="en-US" sz="3200" b="1" dirty="0"/>
              <a:t>My </a:t>
            </a:r>
            <a:r>
              <a:rPr lang="en-US" altLang="en-US" sz="3200" b="1" dirty="0" smtClean="0"/>
              <a:t>Involvement</a:t>
            </a:r>
          </a:p>
        </p:txBody>
      </p:sp>
      <p:pic>
        <p:nvPicPr>
          <p:cNvPr id="2" name="Picture 1"/>
          <p:cNvPicPr>
            <a:picLocks noChangeAspect="1"/>
          </p:cNvPicPr>
          <p:nvPr/>
        </p:nvPicPr>
        <p:blipFill>
          <a:blip r:embed="rId4"/>
          <a:stretch>
            <a:fillRect/>
          </a:stretch>
        </p:blipFill>
        <p:spPr>
          <a:xfrm>
            <a:off x="456843" y="1484059"/>
            <a:ext cx="8230313" cy="4255838"/>
          </a:xfrm>
          <a:prstGeom prst="rect">
            <a:avLst/>
          </a:prstGeom>
        </p:spPr>
      </p:pic>
    </p:spTree>
    <p:extLst>
      <p:ext uri="{BB962C8B-B14F-4D97-AF65-F5344CB8AC3E}">
        <p14:creationId xmlns:p14="http://schemas.microsoft.com/office/powerpoint/2010/main" val="4187359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406801"/>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smtClean="0"/>
              <a:t>Record </a:t>
            </a:r>
            <a:r>
              <a:rPr lang="en-US" altLang="en-US" sz="4000" b="1" dirty="0"/>
              <a:t>Your Service Hours on </a:t>
            </a:r>
            <a:r>
              <a:rPr lang="en-US" altLang="en-US" sz="4000" b="1" dirty="0" err="1"/>
              <a:t>CampusLink</a:t>
            </a:r>
            <a:r>
              <a:rPr lang="en-US" altLang="en-US" sz="4000" b="1" dirty="0"/>
              <a:t/>
            </a:r>
            <a:br>
              <a:rPr lang="en-US" altLang="en-US" sz="4000" b="1" dirty="0"/>
            </a:br>
            <a:r>
              <a:rPr lang="en-US" altLang="en-US" sz="4000" b="1" dirty="0"/>
              <a:t>Go To: </a:t>
            </a:r>
            <a:r>
              <a:rPr lang="en-US" altLang="en-US" sz="3200" b="1" dirty="0" smtClean="0"/>
              <a:t>Service Hours + Click Add Service Hours</a:t>
            </a:r>
          </a:p>
        </p:txBody>
      </p:sp>
      <p:pic>
        <p:nvPicPr>
          <p:cNvPr id="3" name="Picture 2"/>
          <p:cNvPicPr>
            <a:picLocks noChangeAspect="1"/>
          </p:cNvPicPr>
          <p:nvPr/>
        </p:nvPicPr>
        <p:blipFill>
          <a:blip r:embed="rId4"/>
          <a:stretch>
            <a:fillRect/>
          </a:stretch>
        </p:blipFill>
        <p:spPr>
          <a:xfrm>
            <a:off x="456843" y="1465953"/>
            <a:ext cx="8230313" cy="4523624"/>
          </a:xfrm>
          <a:prstGeom prst="rect">
            <a:avLst/>
          </a:prstGeom>
        </p:spPr>
      </p:pic>
    </p:spTree>
    <p:extLst>
      <p:ext uri="{BB962C8B-B14F-4D97-AF65-F5344CB8AC3E}">
        <p14:creationId xmlns:p14="http://schemas.microsoft.com/office/powerpoint/2010/main" val="24909636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406801"/>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endParaRPr lang="en-US" altLang="en-US" sz="3200" b="1" dirty="0" smtClean="0"/>
          </a:p>
        </p:txBody>
      </p:sp>
      <p:sp>
        <p:nvSpPr>
          <p:cNvPr id="5" name="Title 1"/>
          <p:cNvSpPr txBox="1">
            <a:spLocks/>
          </p:cNvSpPr>
          <p:nvPr/>
        </p:nvSpPr>
        <p:spPr bwMode="auto">
          <a:xfrm>
            <a:off x="457200" y="165996"/>
            <a:ext cx="82296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err="1" smtClean="0">
                <a:effectLst>
                  <a:outerShdw blurRad="38100" dist="38100" dir="2700000" algn="tl">
                    <a:srgbClr val="000000">
                      <a:alpha val="43137"/>
                    </a:srgbClr>
                  </a:outerShdw>
                </a:effectLst>
              </a:rPr>
              <a:t>CampusLink</a:t>
            </a:r>
            <a:r>
              <a:rPr lang="en-US" altLang="en-US" sz="4000" b="1" dirty="0" smtClean="0">
                <a:effectLst>
                  <a:outerShdw blurRad="38100" dist="38100" dir="2700000" algn="tl">
                    <a:srgbClr val="000000">
                      <a:alpha val="43137"/>
                    </a:srgbClr>
                  </a:outerShdw>
                </a:effectLst>
              </a:rPr>
              <a:t> Transcript </a:t>
            </a:r>
          </a:p>
          <a:p>
            <a:pPr eaLnBrk="1" hangingPunct="1"/>
            <a:r>
              <a:rPr lang="en-US" altLang="en-US" sz="3600" dirty="0" smtClean="0"/>
              <a:t> </a:t>
            </a:r>
            <a:r>
              <a:rPr lang="en-US" altLang="en-US" sz="3200" b="1" dirty="0" smtClean="0"/>
              <a:t>tracks all of your service hours and organizational involvement </a:t>
            </a:r>
          </a:p>
        </p:txBody>
      </p:sp>
      <p:pic>
        <p:nvPicPr>
          <p:cNvPr id="2" name="Picture 1"/>
          <p:cNvPicPr>
            <a:picLocks noChangeAspect="1"/>
          </p:cNvPicPr>
          <p:nvPr/>
        </p:nvPicPr>
        <p:blipFill>
          <a:blip r:embed="rId4"/>
          <a:stretch>
            <a:fillRect/>
          </a:stretch>
        </p:blipFill>
        <p:spPr>
          <a:xfrm>
            <a:off x="796705" y="2038790"/>
            <a:ext cx="7736542" cy="4091771"/>
          </a:xfrm>
          <a:prstGeom prst="rect">
            <a:avLst/>
          </a:prstGeom>
        </p:spPr>
      </p:pic>
    </p:spTree>
    <p:extLst>
      <p:ext uri="{BB962C8B-B14F-4D97-AF65-F5344CB8AC3E}">
        <p14:creationId xmlns:p14="http://schemas.microsoft.com/office/powerpoint/2010/main" val="4168134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4443" y="1698839"/>
            <a:ext cx="6523022" cy="3637919"/>
          </a:xfrm>
          <a:prstGeom prst="rect">
            <a:avLst/>
          </a:prstGeom>
        </p:spPr>
        <p:txBody>
          <a:bodyPr wrap="square">
            <a:spAutoFit/>
          </a:bodyPr>
          <a:lstStyle/>
          <a:p>
            <a:pPr marL="342900" lvl="0" indent="-342900" eaLnBrk="1" hangingPunct="1">
              <a:spcBef>
                <a:spcPct val="20000"/>
              </a:spcBef>
              <a:buFont typeface="Arial" panose="020B0604020202020204" pitchFamily="34" charset="0"/>
              <a:buChar char="•"/>
            </a:pPr>
            <a:r>
              <a:rPr lang="en-US" altLang="en-US" sz="2400" dirty="0">
                <a:solidFill>
                  <a:prstClr val="black"/>
                </a:solidFill>
                <a:latin typeface="Century Schoolbook" pitchFamily="-84" charset="0"/>
              </a:rPr>
              <a:t>Disbursement vouchers available in </a:t>
            </a:r>
            <a:r>
              <a:rPr lang="en-US" altLang="en-US" sz="2400" dirty="0" smtClean="0">
                <a:solidFill>
                  <a:prstClr val="black"/>
                </a:solidFill>
                <a:latin typeface="Century Schoolbook" pitchFamily="-84" charset="0"/>
              </a:rPr>
              <a:t>304 </a:t>
            </a:r>
            <a:r>
              <a:rPr lang="en-US" altLang="en-US" sz="2400" dirty="0">
                <a:solidFill>
                  <a:prstClr val="black"/>
                </a:solidFill>
                <a:latin typeface="Century Schoolbook" pitchFamily="-84" charset="0"/>
              </a:rPr>
              <a:t>Whitehurst</a:t>
            </a:r>
          </a:p>
          <a:p>
            <a:pPr marL="342900" lvl="0" indent="-342900" eaLnBrk="1" hangingPunct="1">
              <a:spcBef>
                <a:spcPct val="20000"/>
              </a:spcBef>
              <a:buFont typeface="Arial" panose="020B0604020202020204" pitchFamily="34" charset="0"/>
              <a:buChar char="•"/>
            </a:pPr>
            <a:r>
              <a:rPr lang="en-US" altLang="en-US" sz="2400" dirty="0">
                <a:solidFill>
                  <a:prstClr val="black"/>
                </a:solidFill>
                <a:latin typeface="Century Schoolbook" pitchFamily="-84" charset="0"/>
              </a:rPr>
              <a:t>To reimburse a student – CWID along with name and address</a:t>
            </a:r>
          </a:p>
          <a:p>
            <a:pPr marL="342900" lvl="0" indent="-342900" eaLnBrk="1" hangingPunct="1">
              <a:spcBef>
                <a:spcPct val="20000"/>
              </a:spcBef>
              <a:buFont typeface="Arial" panose="020B0604020202020204" pitchFamily="34" charset="0"/>
              <a:buChar char="•"/>
            </a:pPr>
            <a:r>
              <a:rPr lang="en-US" altLang="en-US" sz="2400" dirty="0">
                <a:solidFill>
                  <a:prstClr val="black"/>
                </a:solidFill>
                <a:latin typeface="Century Schoolbook" pitchFamily="-84" charset="0"/>
              </a:rPr>
              <a:t>To pay a company – must have FEI number (tax ID number) along with name and address</a:t>
            </a:r>
          </a:p>
          <a:p>
            <a:pPr marL="342900" lvl="0" indent="-342900" eaLnBrk="1" hangingPunct="1">
              <a:spcBef>
                <a:spcPct val="20000"/>
              </a:spcBef>
              <a:buFont typeface="Arial" panose="020B0604020202020204" pitchFamily="34" charset="0"/>
              <a:buChar char="•"/>
            </a:pPr>
            <a:r>
              <a:rPr lang="en-US" altLang="en-US" sz="2400" dirty="0">
                <a:solidFill>
                  <a:prstClr val="black"/>
                </a:solidFill>
                <a:latin typeface="Century Schoolbook" pitchFamily="-84" charset="0"/>
              </a:rPr>
              <a:t>Voucher must be signed by President or Treasurer and Advisor</a:t>
            </a:r>
          </a:p>
        </p:txBody>
      </p:sp>
      <p:pic>
        <p:nvPicPr>
          <p:cNvPr id="5" name="Picture 4"/>
          <p:cNvPicPr>
            <a:picLocks noChangeAspect="1"/>
          </p:cNvPicPr>
          <p:nvPr/>
        </p:nvPicPr>
        <p:blipFill>
          <a:blip r:embed="rId4"/>
          <a:stretch>
            <a:fillRect/>
          </a:stretch>
        </p:blipFill>
        <p:spPr>
          <a:xfrm>
            <a:off x="6143953" y="4122350"/>
            <a:ext cx="2792210" cy="1963082"/>
          </a:xfrm>
          <a:prstGeom prst="rect">
            <a:avLst/>
          </a:prstGeom>
        </p:spPr>
      </p:pic>
      <p:sp>
        <p:nvSpPr>
          <p:cNvPr id="6" name="Rectangle 5"/>
          <p:cNvSpPr/>
          <p:nvPr/>
        </p:nvSpPr>
        <p:spPr>
          <a:xfrm>
            <a:off x="1702051" y="738911"/>
            <a:ext cx="5939074" cy="769441"/>
          </a:xfrm>
          <a:prstGeom prst="rect">
            <a:avLst/>
          </a:prstGeom>
        </p:spPr>
        <p:txBody>
          <a:bodyPr wrap="square">
            <a:spAutoFit/>
          </a:bodyPr>
          <a:lstStyle/>
          <a:p>
            <a:r>
              <a:rPr lang="en-US" sz="4400" b="1" dirty="0">
                <a:solidFill>
                  <a:prstClr val="black"/>
                </a:solidFill>
                <a:effectLst>
                  <a:outerShdw blurRad="38100" dist="38100" dir="2700000" algn="tl">
                    <a:srgbClr val="000000">
                      <a:alpha val="43137"/>
                    </a:srgbClr>
                  </a:outerShdw>
                </a:effectLst>
                <a:latin typeface="Calibri"/>
                <a:cs typeface="+mj-cs"/>
              </a:rPr>
              <a:t>Disbursement Vouchers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02085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406801"/>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endParaRPr lang="en-US" altLang="en-US" sz="3200" b="1" dirty="0" smtClean="0"/>
          </a:p>
        </p:txBody>
      </p:sp>
      <p:sp>
        <p:nvSpPr>
          <p:cNvPr id="5" name="Title 1"/>
          <p:cNvSpPr txBox="1">
            <a:spLocks/>
          </p:cNvSpPr>
          <p:nvPr/>
        </p:nvSpPr>
        <p:spPr bwMode="auto">
          <a:xfrm>
            <a:off x="528918" y="165996"/>
            <a:ext cx="82296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b="1" dirty="0" smtClean="0">
                <a:effectLst>
                  <a:outerShdw blurRad="38100" dist="38100" dir="2700000" algn="tl">
                    <a:srgbClr val="000000">
                      <a:alpha val="43137"/>
                    </a:srgbClr>
                  </a:outerShdw>
                </a:effectLst>
              </a:rPr>
              <a:t>Questions?</a:t>
            </a:r>
          </a:p>
        </p:txBody>
      </p:sp>
      <p:pic>
        <p:nvPicPr>
          <p:cNvPr id="3" name="Picture 2"/>
          <p:cNvPicPr>
            <a:picLocks noChangeAspect="1"/>
          </p:cNvPicPr>
          <p:nvPr/>
        </p:nvPicPr>
        <p:blipFill>
          <a:blip r:embed="rId4"/>
          <a:stretch>
            <a:fillRect/>
          </a:stretch>
        </p:blipFill>
        <p:spPr>
          <a:xfrm>
            <a:off x="2622013" y="2256733"/>
            <a:ext cx="3898690" cy="2586131"/>
          </a:xfrm>
          <a:prstGeom prst="rect">
            <a:avLst/>
          </a:prstGeom>
        </p:spPr>
      </p:pic>
    </p:spTree>
    <p:extLst>
      <p:ext uri="{BB962C8B-B14F-4D97-AF65-F5344CB8AC3E}">
        <p14:creationId xmlns:p14="http://schemas.microsoft.com/office/powerpoint/2010/main" val="13882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688062" y="1370090"/>
            <a:ext cx="7236737" cy="394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anose="020B0600070205080204"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anose="020B0600070205080204"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eaLnBrk="1" hangingPunct="1">
              <a:buFont typeface="Arial" panose="020B0604020202020204" pitchFamily="34" charset="0"/>
              <a:buChar char="•"/>
            </a:pPr>
            <a:r>
              <a:rPr lang="en-US" altLang="en-US" sz="2400" dirty="0" smtClean="0">
                <a:solidFill>
                  <a:schemeClr val="tx1"/>
                </a:solidFill>
                <a:latin typeface="Century Schoolbook" pitchFamily="-84" charset="0"/>
              </a:rPr>
              <a:t>Include itemized receipt or invoice to be paid or reimbursed</a:t>
            </a:r>
          </a:p>
          <a:p>
            <a:pPr marL="342900" indent="-342900" algn="l" eaLnBrk="1" hangingPunct="1">
              <a:buFont typeface="Arial" panose="020B0604020202020204" pitchFamily="34" charset="0"/>
              <a:buChar char="•"/>
            </a:pPr>
            <a:r>
              <a:rPr lang="en-US" altLang="en-US" sz="2400" dirty="0" smtClean="0">
                <a:solidFill>
                  <a:schemeClr val="tx1"/>
                </a:solidFill>
                <a:latin typeface="Century Schoolbook" pitchFamily="-84" charset="0"/>
              </a:rPr>
              <a:t>Itemized original receipt </a:t>
            </a:r>
            <a:r>
              <a:rPr lang="en-US" altLang="en-US" sz="2400" b="1" dirty="0" smtClean="0">
                <a:solidFill>
                  <a:schemeClr val="tx1"/>
                </a:solidFill>
                <a:latin typeface="Century Schoolbook" pitchFamily="-84" charset="0"/>
              </a:rPr>
              <a:t>must</a:t>
            </a:r>
            <a:r>
              <a:rPr lang="en-US" altLang="en-US" sz="2400" dirty="0" smtClean="0">
                <a:solidFill>
                  <a:schemeClr val="tx1"/>
                </a:solidFill>
                <a:latin typeface="Century Schoolbook" pitchFamily="-84" charset="0"/>
              </a:rPr>
              <a:t> include date of transaction, amount, vendor name and </a:t>
            </a:r>
            <a:r>
              <a:rPr lang="en-US" altLang="en-US" sz="2400" b="1" dirty="0" smtClean="0">
                <a:solidFill>
                  <a:schemeClr val="tx1"/>
                </a:solidFill>
                <a:latin typeface="Century Schoolbook" pitchFamily="-84" charset="0"/>
              </a:rPr>
              <a:t>itemized description of item(s) </a:t>
            </a:r>
            <a:r>
              <a:rPr lang="en-US" altLang="en-US" sz="2400" dirty="0" smtClean="0">
                <a:solidFill>
                  <a:schemeClr val="tx1"/>
                </a:solidFill>
                <a:latin typeface="Century Schoolbook" pitchFamily="-84" charset="0"/>
              </a:rPr>
              <a:t>purchased &amp; </a:t>
            </a:r>
            <a:r>
              <a:rPr lang="en-US" altLang="en-US" sz="2400" b="1" dirty="0" smtClean="0">
                <a:solidFill>
                  <a:schemeClr val="tx1"/>
                </a:solidFill>
                <a:latin typeface="Century Schoolbook" pitchFamily="-84" charset="0"/>
              </a:rPr>
              <a:t>show proof of payment</a:t>
            </a:r>
          </a:p>
          <a:p>
            <a:pPr marL="342900" indent="-342900" algn="l" eaLnBrk="1" hangingPunct="1">
              <a:buFont typeface="Arial" panose="020B0604020202020204" pitchFamily="34" charset="0"/>
              <a:buChar char="•"/>
            </a:pPr>
            <a:r>
              <a:rPr lang="en-US" altLang="en-US" sz="2400" dirty="0" smtClean="0">
                <a:solidFill>
                  <a:schemeClr val="tx1"/>
                </a:solidFill>
                <a:latin typeface="Century Schoolbook" pitchFamily="-84" charset="0"/>
              </a:rPr>
              <a:t> Invoice to be paid is to be placed between yellow and green copies of voucher below perforation</a:t>
            </a:r>
          </a:p>
          <a:p>
            <a:pPr marL="342900" indent="-342900" algn="l" eaLnBrk="1" hangingPunct="1">
              <a:buFont typeface="Arial" panose="020B0604020202020204" pitchFamily="34" charset="0"/>
              <a:buChar char="•"/>
            </a:pPr>
            <a:r>
              <a:rPr lang="en-US" altLang="en-US" sz="2400" dirty="0" smtClean="0">
                <a:solidFill>
                  <a:schemeClr val="tx1"/>
                </a:solidFill>
                <a:latin typeface="Century Schoolbook" pitchFamily="-84" charset="0"/>
              </a:rPr>
              <a:t>If mailing a form to vendor, must include extra copy and attach it to green copy of voucher</a:t>
            </a:r>
          </a:p>
          <a:p>
            <a:pPr eaLnBrk="1" hangingPunct="1">
              <a:buFont typeface="Wingdings" panose="05000000000000000000" pitchFamily="2" charset="2"/>
              <a:buNone/>
            </a:pPr>
            <a:endParaRPr lang="en-US" altLang="en-US" dirty="0" smtClean="0">
              <a:latin typeface="Century Schoolbook" pitchFamily="-84" charset="0"/>
            </a:endParaRPr>
          </a:p>
        </p:txBody>
      </p:sp>
      <p:sp>
        <p:nvSpPr>
          <p:cNvPr id="7"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b="1" dirty="0" smtClean="0">
                <a:effectLst>
                  <a:outerShdw blurRad="38100" dist="38100" dir="2700000" algn="tl">
                    <a:srgbClr val="000000">
                      <a:alpha val="43137"/>
                    </a:srgbClr>
                  </a:outerShdw>
                </a:effectLst>
                <a:ea typeface="+mj-ea"/>
                <a:cs typeface="+mj-cs"/>
              </a:rPr>
              <a:t>Disbursement Vouchers</a:t>
            </a:r>
            <a:endParaRPr lang="en-US" b="1" dirty="0">
              <a:effectLst>
                <a:outerShdw blurRad="38100" dist="38100" dir="2700000" algn="tl">
                  <a:srgbClr val="000000">
                    <a:alpha val="43137"/>
                  </a:srgbClr>
                </a:outerShdw>
              </a:effectLst>
              <a:ea typeface="+mj-ea"/>
              <a:cs typeface="+mj-cs"/>
            </a:endParaRPr>
          </a:p>
        </p:txBody>
      </p:sp>
      <p:pic>
        <p:nvPicPr>
          <p:cNvPr id="5" name="Picture 4"/>
          <p:cNvPicPr>
            <a:picLocks noChangeAspect="1"/>
          </p:cNvPicPr>
          <p:nvPr/>
        </p:nvPicPr>
        <p:blipFill>
          <a:blip r:embed="rId4"/>
          <a:stretch>
            <a:fillRect/>
          </a:stretch>
        </p:blipFill>
        <p:spPr>
          <a:xfrm>
            <a:off x="7037597" y="4652376"/>
            <a:ext cx="1810669" cy="1432684"/>
          </a:xfrm>
          <a:prstGeom prst="rect">
            <a:avLst/>
          </a:prstGeom>
        </p:spPr>
      </p:pic>
    </p:spTree>
    <p:extLst>
      <p:ext uri="{BB962C8B-B14F-4D97-AF65-F5344CB8AC3E}">
        <p14:creationId xmlns:p14="http://schemas.microsoft.com/office/powerpoint/2010/main" val="27998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02879" y="1724858"/>
            <a:ext cx="4572000" cy="3933384"/>
          </a:xfrm>
          <a:prstGeom prst="rect">
            <a:avLst/>
          </a:prstGeom>
        </p:spPr>
        <p:txBody>
          <a:bodyPr>
            <a:spAutoFit/>
          </a:bodyPr>
          <a:lstStyle/>
          <a:p>
            <a:pPr marL="342900" lvl="0" indent="-342900" eaLnBrk="1" hangingPunct="1">
              <a:spcBef>
                <a:spcPct val="20000"/>
              </a:spcBef>
              <a:buFont typeface="Arial" panose="020B0604020202020204" pitchFamily="34" charset="0"/>
              <a:buChar char="•"/>
            </a:pPr>
            <a:r>
              <a:rPr lang="en-US" altLang="en-US" sz="2400" dirty="0">
                <a:solidFill>
                  <a:prstClr val="black"/>
                </a:solidFill>
                <a:latin typeface="Century Schoolbook" pitchFamily="-84" charset="0"/>
              </a:rPr>
              <a:t>Check should be issued within 2 weeks after being approved for payment by University Accounting</a:t>
            </a:r>
          </a:p>
          <a:p>
            <a:pPr marL="342900" lvl="0" indent="-342900" eaLnBrk="1" hangingPunct="1">
              <a:spcBef>
                <a:spcPct val="20000"/>
              </a:spcBef>
              <a:buFont typeface="Arial" panose="020B0604020202020204" pitchFamily="34" charset="0"/>
              <a:buChar char="•"/>
            </a:pPr>
            <a:r>
              <a:rPr lang="en-US" altLang="en-US" sz="2400" dirty="0">
                <a:solidFill>
                  <a:prstClr val="black"/>
                </a:solidFill>
                <a:latin typeface="Century Schoolbook" pitchFamily="-84" charset="0"/>
              </a:rPr>
              <a:t>Treasurer will need to keep gold copies of the disbursement vouchers to reconcile with </a:t>
            </a:r>
            <a:r>
              <a:rPr lang="en-US" altLang="en-US" sz="2400" dirty="0" smtClean="0">
                <a:solidFill>
                  <a:prstClr val="black"/>
                </a:solidFill>
                <a:latin typeface="Century Schoolbook" pitchFamily="-84" charset="0"/>
              </a:rPr>
              <a:t>FGRODTA’s</a:t>
            </a:r>
          </a:p>
          <a:p>
            <a:pPr marL="342900" lvl="0" indent="-342900" eaLnBrk="1" hangingPunct="1">
              <a:spcBef>
                <a:spcPct val="20000"/>
              </a:spcBef>
              <a:buFont typeface="Arial" panose="020B0604020202020204" pitchFamily="34" charset="0"/>
              <a:buChar char="•"/>
            </a:pPr>
            <a:r>
              <a:rPr lang="en-US" altLang="en-US" sz="2400" dirty="0" smtClean="0">
                <a:solidFill>
                  <a:prstClr val="black"/>
                </a:solidFill>
                <a:latin typeface="Century Schoolbook" pitchFamily="-84" charset="0"/>
              </a:rPr>
              <a:t>Student </a:t>
            </a:r>
            <a:r>
              <a:rPr lang="en-US" altLang="en-US" sz="2400" dirty="0">
                <a:solidFill>
                  <a:prstClr val="black"/>
                </a:solidFill>
                <a:latin typeface="Century Schoolbook" pitchFamily="-84" charset="0"/>
              </a:rPr>
              <a:t>organizations are not exempt from paying sales tax</a:t>
            </a:r>
          </a:p>
        </p:txBody>
      </p:sp>
      <p:pic>
        <p:nvPicPr>
          <p:cNvPr id="5" name="Picture 4"/>
          <p:cNvPicPr>
            <a:picLocks noChangeAspect="1"/>
          </p:cNvPicPr>
          <p:nvPr/>
        </p:nvPicPr>
        <p:blipFill>
          <a:blip r:embed="rId4"/>
          <a:stretch>
            <a:fillRect/>
          </a:stretch>
        </p:blipFill>
        <p:spPr>
          <a:xfrm>
            <a:off x="5412925" y="1515089"/>
            <a:ext cx="3731075" cy="4352921"/>
          </a:xfrm>
          <a:prstGeom prst="rect">
            <a:avLst/>
          </a:prstGeom>
        </p:spPr>
      </p:pic>
      <p:sp>
        <p:nvSpPr>
          <p:cNvPr id="6" name="Rectangle 5"/>
          <p:cNvSpPr/>
          <p:nvPr/>
        </p:nvSpPr>
        <p:spPr>
          <a:xfrm>
            <a:off x="1763162" y="525099"/>
            <a:ext cx="6167674" cy="769441"/>
          </a:xfrm>
          <a:prstGeom prst="rect">
            <a:avLst/>
          </a:prstGeom>
        </p:spPr>
        <p:txBody>
          <a:bodyPr wrap="square">
            <a:spAutoFit/>
          </a:bodyPr>
          <a:lstStyle/>
          <a:p>
            <a:r>
              <a:rPr lang="en-US" altLang="en-US" sz="4400" b="1" dirty="0">
                <a:solidFill>
                  <a:prstClr val="black"/>
                </a:solidFill>
                <a:effectLst>
                  <a:outerShdw blurRad="38100" dist="38100" dir="2700000" algn="tl">
                    <a:srgbClr val="000000">
                      <a:alpha val="43137"/>
                    </a:srgbClr>
                  </a:outerShdw>
                </a:effectLst>
                <a:latin typeface="Calibri"/>
              </a:rPr>
              <a:t>Disbursement Vouchers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4487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09095" y="512916"/>
            <a:ext cx="5897255" cy="769441"/>
          </a:xfrm>
          <a:prstGeom prst="rect">
            <a:avLst/>
          </a:prstGeom>
        </p:spPr>
        <p:txBody>
          <a:bodyPr wrap="none">
            <a:spAutoFit/>
          </a:bodyPr>
          <a:lstStyle/>
          <a:p>
            <a:r>
              <a:rPr lang="en-US" sz="4400" b="1" dirty="0">
                <a:effectLst>
                  <a:outerShdw blurRad="38100" dist="38100" dir="2700000" algn="tl">
                    <a:srgbClr val="000000">
                      <a:alpha val="43137"/>
                    </a:srgbClr>
                  </a:outerShdw>
                </a:effectLst>
              </a:rPr>
              <a:t>Campus Vendor Invoices</a:t>
            </a:r>
          </a:p>
        </p:txBody>
      </p:sp>
      <p:sp>
        <p:nvSpPr>
          <p:cNvPr id="3" name="Rectangle 2"/>
          <p:cNvSpPr/>
          <p:nvPr/>
        </p:nvSpPr>
        <p:spPr>
          <a:xfrm>
            <a:off x="298580" y="1387681"/>
            <a:ext cx="4572000" cy="4231928"/>
          </a:xfrm>
          <a:prstGeom prst="rect">
            <a:avLst/>
          </a:prstGeom>
        </p:spPr>
        <p:txBody>
          <a:bodyPr>
            <a:spAutoFit/>
          </a:bodyPr>
          <a:lstStyle/>
          <a:p>
            <a:pPr marL="273050" lvl="0" indent="-273050" defTabSz="914400" eaLnBrk="1" hangingPunct="1">
              <a:spcBef>
                <a:spcPts val="600"/>
              </a:spcBef>
              <a:buClr>
                <a:srgbClr val="FE8637"/>
              </a:buClr>
              <a:buSzPct val="70000"/>
              <a:buFont typeface="Wingdings" panose="05000000000000000000" pitchFamily="2" charset="2"/>
              <a:buChar char=""/>
            </a:pPr>
            <a:r>
              <a:rPr lang="en-US" altLang="en-US" sz="2400" dirty="0">
                <a:solidFill>
                  <a:prstClr val="black"/>
                </a:solidFill>
                <a:latin typeface="Century Schoolbook"/>
                <a:ea typeface="+mn-ea"/>
              </a:rPr>
              <a:t>If purchase items from bookstore or rent vehicles from Motor Pool, OSU campus department will charge student organization (DO NOT use disbursement voucher)</a:t>
            </a:r>
          </a:p>
          <a:p>
            <a:pPr marL="273050" lvl="0" indent="-273050" defTabSz="914400" eaLnBrk="1" hangingPunct="1">
              <a:spcBef>
                <a:spcPts val="600"/>
              </a:spcBef>
              <a:buClr>
                <a:srgbClr val="FE8637"/>
              </a:buClr>
              <a:buSzPct val="70000"/>
              <a:buFont typeface="Wingdings" panose="05000000000000000000" pitchFamily="2" charset="2"/>
              <a:buChar char=""/>
            </a:pPr>
            <a:r>
              <a:rPr lang="en-US" altLang="en-US" sz="2400" dirty="0">
                <a:solidFill>
                  <a:prstClr val="black"/>
                </a:solidFill>
                <a:latin typeface="Century Schoolbook"/>
                <a:ea typeface="+mn-ea"/>
              </a:rPr>
              <a:t>Examples: Motor Pool, Student Union bookstore, Daily </a:t>
            </a:r>
            <a:r>
              <a:rPr lang="en-US" altLang="en-US" sz="2400" dirty="0" err="1">
                <a:solidFill>
                  <a:prstClr val="black"/>
                </a:solidFill>
                <a:latin typeface="Century Schoolbook"/>
                <a:ea typeface="+mn-ea"/>
              </a:rPr>
              <a:t>O’Collegian</a:t>
            </a:r>
            <a:r>
              <a:rPr lang="en-US" altLang="en-US" sz="2400" dirty="0">
                <a:solidFill>
                  <a:prstClr val="black"/>
                </a:solidFill>
                <a:latin typeface="Century Schoolbook"/>
                <a:ea typeface="+mn-ea"/>
              </a:rPr>
              <a:t> and Physical Plant work orders</a:t>
            </a:r>
          </a:p>
        </p:txBody>
      </p:sp>
      <p:pic>
        <p:nvPicPr>
          <p:cNvPr id="7" name="Picture 6"/>
          <p:cNvPicPr>
            <a:picLocks noChangeAspect="1"/>
          </p:cNvPicPr>
          <p:nvPr/>
        </p:nvPicPr>
        <p:blipFill>
          <a:blip r:embed="rId4"/>
          <a:stretch>
            <a:fillRect/>
          </a:stretch>
        </p:blipFill>
        <p:spPr>
          <a:xfrm>
            <a:off x="6930175" y="3827230"/>
            <a:ext cx="1780186" cy="1792379"/>
          </a:xfrm>
          <a:prstGeom prst="rect">
            <a:avLst/>
          </a:prstGeom>
        </p:spPr>
      </p:pic>
      <p:pic>
        <p:nvPicPr>
          <p:cNvPr id="8" name="Picture 7"/>
          <p:cNvPicPr>
            <a:picLocks noChangeAspect="1"/>
          </p:cNvPicPr>
          <p:nvPr/>
        </p:nvPicPr>
        <p:blipFill>
          <a:blip r:embed="rId5"/>
          <a:stretch>
            <a:fillRect/>
          </a:stretch>
        </p:blipFill>
        <p:spPr>
          <a:xfrm>
            <a:off x="4673674" y="4299068"/>
            <a:ext cx="1822862" cy="993734"/>
          </a:xfrm>
          <a:prstGeom prst="rect">
            <a:avLst/>
          </a:prstGeom>
        </p:spPr>
      </p:pic>
    </p:spTree>
    <p:extLst>
      <p:ext uri="{BB962C8B-B14F-4D97-AF65-F5344CB8AC3E}">
        <p14:creationId xmlns:p14="http://schemas.microsoft.com/office/powerpoint/2010/main" val="3904544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1137"/>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2344</TotalTime>
  <Words>2008</Words>
  <Application>Microsoft Office PowerPoint</Application>
  <PresentationFormat>On-screen Show (4:3)</PresentationFormat>
  <Paragraphs>319</Paragraphs>
  <Slides>60</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ＭＳ Ｐゴシック</vt:lpstr>
      <vt:lpstr>ＭＳ Ｐゴシック</vt:lpstr>
      <vt:lpstr>Arial</vt:lpstr>
      <vt:lpstr>Calibri</vt:lpstr>
      <vt:lpstr>Century Schoolbook</vt:lpstr>
      <vt:lpstr>Wingdings</vt:lpstr>
      <vt:lpstr>Office Theme</vt:lpstr>
      <vt:lpstr>Welcome to the Leadership and Campus Life Presidents and Advisors Workshop</vt:lpstr>
      <vt:lpstr>Agenda  University Accounting Funding Marketing Meeting and Conference Service Leadership and Campus Life Service Volunteer Center</vt:lpstr>
      <vt:lpstr>University Accounting 303 Whitehurst  405-744-5881 Lynette Venard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Funding</vt:lpstr>
      <vt:lpstr>Organization Funding</vt:lpstr>
      <vt:lpstr>AFAP Funding</vt:lpstr>
      <vt:lpstr>PowerPoint Presentation</vt:lpstr>
      <vt:lpstr>PowerPoint Presentation</vt:lpstr>
      <vt:lpstr>PowerPoint Presentation</vt:lpstr>
      <vt:lpstr>PowerPoint Presentation</vt:lpstr>
      <vt:lpstr>PowerPoint Presentation</vt:lpstr>
      <vt:lpstr>Reserving Space</vt:lpstr>
      <vt:lpstr>PowerPoint Presentation</vt:lpstr>
      <vt:lpstr>PowerPoint Presentation</vt:lpstr>
      <vt:lpstr>PowerPoint Presentation</vt:lpstr>
      <vt:lpstr>PowerPoint Presentation</vt:lpstr>
      <vt:lpstr>Virtual EMS</vt:lpstr>
      <vt:lpstr>Communications 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Leadership and Campus Life Presidents and Advisors Workshop</dc:title>
  <dc:creator>Kathleen Kennedy</dc:creator>
  <cp:lastModifiedBy>Gragg, Fran</cp:lastModifiedBy>
  <cp:revision>59</cp:revision>
  <dcterms:created xsi:type="dcterms:W3CDTF">2016-08-30T18:53:40Z</dcterms:created>
  <dcterms:modified xsi:type="dcterms:W3CDTF">2018-09-14T13:57:57Z</dcterms:modified>
</cp:coreProperties>
</file>