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6" r:id="rId19"/>
    <p:sldId id="277" r:id="rId20"/>
  </p:sldIdLst>
  <p:sldSz cx="9144000" cy="5143500" type="screen16x9"/>
  <p:notesSz cx="6858000" cy="9144000"/>
  <p:embeddedFontLst>
    <p:embeddedFont>
      <p:font typeface="Dotum" panose="020B0600000101010101" pitchFamily="34" charset="-127"/>
      <p:regular r:id="rId22"/>
    </p:embeddedFont>
    <p:embeddedFont>
      <p:font typeface="Comfortaa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4321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476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151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85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2072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0" y="2072375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 smtClean="0">
                <a:latin typeface="Dotum" panose="020B0600000101010101" pitchFamily="34" charset="-127"/>
                <a:ea typeface="Dotum" panose="020B0600000101010101" pitchFamily="34" charset="-127"/>
              </a:rPr>
              <a:t>Unsure </a:t>
            </a:r>
            <a:r>
              <a:rPr lang="en-US" sz="3200" dirty="0">
                <a:latin typeface="Dotum" panose="020B0600000101010101" pitchFamily="34" charset="-127"/>
                <a:ea typeface="Dotum" panose="020B0600000101010101" pitchFamily="34" charset="-127"/>
              </a:rPr>
              <a:t>about how to decide which sorority to join? Review this presentation to learn more about the mutual selection process!</a:t>
            </a:r>
            <a:endParaRPr sz="3000" dirty="0"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0" y="817368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700" b="1" u="sng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Scenarios</a:t>
            </a:r>
          </a:p>
          <a:p>
            <a:pPr lvl="0">
              <a:lnSpc>
                <a:spcPct val="115000"/>
              </a:lnSpc>
            </a:pPr>
            <a:endParaRPr lang="en-US" sz="17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1. Patty is matched to all of her clustered chapters</a:t>
            </a: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(i.e. Patty is invited back to her favorite 7 chapters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).</a:t>
            </a:r>
            <a:endParaRPr lang="en-US" sz="17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In this case Patty’s schedule would include the following chapters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:</a:t>
            </a:r>
          </a:p>
          <a:p>
            <a:pPr lvl="0">
              <a:lnSpc>
                <a:spcPct val="115000"/>
              </a:lnSpc>
            </a:pPr>
            <a:endParaRPr lang="en-US" sz="17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ABC</a:t>
            </a: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GHI</a:t>
            </a: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JKL</a:t>
            </a: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MNO</a:t>
            </a: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PQR</a:t>
            </a: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STU</a:t>
            </a: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VXY</a:t>
            </a:r>
            <a:endParaRPr sz="17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" y="844869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700" b="1" u="sng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Scenarios</a:t>
            </a:r>
          </a:p>
          <a:p>
            <a:pPr lvl="0">
              <a:lnSpc>
                <a:spcPct val="115000"/>
              </a:lnSpc>
            </a:pPr>
            <a:endParaRPr lang="en-US" sz="17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2. Patty is not matched with chapter ABC;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however, DEF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has invited Patty back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.</a:t>
            </a:r>
            <a:endParaRPr lang="en-US" sz="17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In this case Patty’s schedule would include the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following chapters:</a:t>
            </a:r>
          </a:p>
          <a:p>
            <a:pPr lvl="0">
              <a:lnSpc>
                <a:spcPct val="115000"/>
              </a:lnSpc>
            </a:pPr>
            <a:endParaRPr lang="en-US" sz="17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DEF</a:t>
            </a: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MNO</a:t>
            </a:r>
            <a:endParaRPr lang="en-US" sz="17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PQR</a:t>
            </a:r>
            <a:endParaRPr lang="en-US" sz="17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GHI</a:t>
            </a: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JKL</a:t>
            </a: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JKL</a:t>
            </a: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STU</a:t>
            </a:r>
          </a:p>
          <a:p>
            <a:pPr lvl="0">
              <a:lnSpc>
                <a:spcPct val="115000"/>
              </a:lnSpc>
            </a:pPr>
            <a:endParaRPr lang="en-US" sz="17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 algn="ctr">
              <a:lnSpc>
                <a:spcPct val="115000"/>
              </a:lnSpc>
            </a:pP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This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has MAXIMIZED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Patty’s options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by allowing her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to revisit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a chapter that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she had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ranked. </a:t>
            </a:r>
            <a:endParaRPr sz="17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3" y="796743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800" b="1" u="sng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Scenarios</a:t>
            </a:r>
          </a:p>
          <a:p>
            <a:pPr lvl="0">
              <a:lnSpc>
                <a:spcPct val="115000"/>
              </a:lnSpc>
            </a:pPr>
            <a:endParaRPr lang="en-US" sz="18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3. Patty is not matched with ABC or DEF (i.e. these chapters have not</a:t>
            </a:r>
          </a:p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invited Patty to return), but VXY did issue her an invitation.</a:t>
            </a:r>
          </a:p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In this case Patty’s schedule would include the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following chapters:</a:t>
            </a:r>
          </a:p>
          <a:p>
            <a:pPr lvl="0">
              <a:lnSpc>
                <a:spcPct val="115000"/>
              </a:lnSpc>
            </a:pPr>
            <a:endParaRPr lang="en-US" sz="1800" dirty="0" smtClean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PQR</a:t>
            </a:r>
            <a:endParaRPr lang="en-US" sz="18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STU</a:t>
            </a:r>
            <a:endParaRPr lang="en-US" sz="18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VXY</a:t>
            </a:r>
            <a:endParaRPr lang="en-US" sz="18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JKL</a:t>
            </a:r>
          </a:p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GHI</a:t>
            </a:r>
          </a:p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MNO</a:t>
            </a:r>
          </a:p>
          <a:p>
            <a:pPr lvl="0">
              <a:lnSpc>
                <a:spcPct val="115000"/>
              </a:lnSpc>
            </a:pPr>
            <a:endParaRPr lang="en-US" sz="18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This again has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maximized Patty’s </a:t>
            </a: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options. </a:t>
            </a:r>
            <a:endParaRPr sz="18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3" y="577499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The following is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a screenshot </a:t>
            </a: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from ICS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.</a:t>
            </a:r>
          </a:p>
          <a:p>
            <a:pPr lvl="0" algn="ctr">
              <a:lnSpc>
                <a:spcPct val="115000"/>
              </a:lnSpc>
            </a:pPr>
            <a:endParaRPr lang="en-US" sz="18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 algn="ctr">
              <a:lnSpc>
                <a:spcPct val="115000"/>
              </a:lnSpc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This is how the computer screen will look after</a:t>
            </a:r>
          </a:p>
          <a:p>
            <a:pPr lvl="0" algn="ctr">
              <a:lnSpc>
                <a:spcPct val="115000"/>
              </a:lnSpc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you have clustered and ranked your preferences.</a:t>
            </a:r>
            <a:endParaRPr sz="18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ipping Too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t="18027" r="9785" b="11974"/>
          <a:stretch/>
        </p:blipFill>
        <p:spPr>
          <a:xfrm>
            <a:off x="1285660" y="170030"/>
            <a:ext cx="6125791" cy="45463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3" y="780084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1700" b="1" u="sng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“Releasing”</a:t>
            </a:r>
          </a:p>
          <a:p>
            <a:pPr lvl="0" algn="ctr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By ranking the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chapters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you prefer the least, you are not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releasing those organizations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. You are saying that if any of the organizations in your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cluster do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not invite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you back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, then you would like to have these three chapters added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to your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schedule in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this preferential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order so long as they issue you an invitation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.</a:t>
            </a:r>
          </a:p>
          <a:p>
            <a:pPr lvl="0" algn="ctr">
              <a:lnSpc>
                <a:spcPct val="115000"/>
              </a:lnSpc>
            </a:pPr>
            <a:endParaRPr lang="en-US" sz="17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 algn="ctr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Chapters do release women. Each organization is provided a maximum number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of women to invite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back by the Panhellenic Council based on a statistical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algorithm called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Release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Figure Methodology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. Therefore, if a woman does not appear on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any chapter’s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invitation list, she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is completely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released from recruitment. Further,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each national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organization prescribes for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her chapters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the way they will execute the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task of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selecting members. These processes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are confidential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. In general, the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chapters are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looking at your academic record and campus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and community involvement. Sororities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are values-based organizations; therefore, they are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looking for women who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value what they value as a group. </a:t>
            </a:r>
            <a:endParaRPr sz="17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0" y="167117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 algn="ctr">
              <a:lnSpc>
                <a:spcPct val="115000"/>
              </a:lnSpc>
              <a:spcBef>
                <a:spcPts val="1600"/>
              </a:spcBef>
            </a:pPr>
            <a:r>
              <a:rPr lang="en-US" sz="1800" b="1" u="sng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Completely Released</a:t>
            </a:r>
          </a:p>
          <a:p>
            <a:pPr lvl="0" algn="ctr">
              <a:lnSpc>
                <a:spcPct val="115000"/>
              </a:lnSpc>
              <a:spcBef>
                <a:spcPts val="1600"/>
              </a:spcBef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If a woman does not appear on any chapter’s invitation list, she is completely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released from recruitment. </a:t>
            </a:r>
          </a:p>
          <a:p>
            <a:pPr lvl="0" algn="ctr">
              <a:lnSpc>
                <a:spcPct val="115000"/>
              </a:lnSpc>
              <a:spcBef>
                <a:spcPts val="1600"/>
              </a:spcBef>
            </a:pP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As </a:t>
            </a: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previously explained, each national organization prescribes for her chapters the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way they </a:t>
            </a: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will execute the task of selecting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members. These </a:t>
            </a: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processes are confidential,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so women </a:t>
            </a: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cannot discover why they have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been released </a:t>
            </a: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from any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organization. </a:t>
            </a:r>
          </a:p>
          <a:p>
            <a:pPr lvl="0" algn="ctr">
              <a:lnSpc>
                <a:spcPct val="115000"/>
              </a:lnSpc>
              <a:spcBef>
                <a:spcPts val="1600"/>
              </a:spcBef>
            </a:pP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In </a:t>
            </a: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general, the chapters are looking at your academic record and campus and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community involvement</a:t>
            </a: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. Sororities are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values based </a:t>
            </a: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organizations; therefore, they are looking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for women </a:t>
            </a: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who value what they value as a </a:t>
            </a:r>
            <a:r>
              <a:rPr lang="en-US" sz="18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group. </a:t>
            </a:r>
          </a:p>
        </p:txBody>
      </p:sp>
    </p:spTree>
    <p:extLst>
      <p:ext uri="{BB962C8B-B14F-4D97-AF65-F5344CB8AC3E}">
        <p14:creationId xmlns:p14="http://schemas.microsoft.com/office/powerpoint/2010/main" val="597549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0" y="167117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 algn="ctr">
              <a:lnSpc>
                <a:spcPct val="115000"/>
              </a:lnSpc>
              <a:spcBef>
                <a:spcPts val="1600"/>
              </a:spcBef>
            </a:pPr>
            <a:r>
              <a:rPr lang="en-US" sz="1800" b="1" u="sng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MRABA</a:t>
            </a:r>
          </a:p>
          <a:p>
            <a:pPr lvl="0" algn="ctr">
              <a:lnSpc>
                <a:spcPct val="115000"/>
              </a:lnSpc>
              <a:spcBef>
                <a:spcPts val="1600"/>
              </a:spcBef>
            </a:pPr>
            <a:r>
              <a:rPr lang="en-US" sz="1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If you persist through the recruitment process and are invited to the fourth event round (</a:t>
            </a:r>
            <a:r>
              <a:rPr lang="en-US" sz="15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Friday/Preference Day</a:t>
            </a:r>
            <a:r>
              <a:rPr lang="en-US" sz="1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), you will be asked to sign a contract known as the Membership Recruitment Acceptance </a:t>
            </a:r>
            <a:r>
              <a:rPr lang="en-US" sz="15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Binding Agreement </a:t>
            </a:r>
            <a:r>
              <a:rPr lang="en-US" sz="1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(MRABA) on Friday night. This contract states in part that you promise to accept a bid from </a:t>
            </a:r>
            <a:r>
              <a:rPr lang="en-US" sz="15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the up </a:t>
            </a:r>
            <a:r>
              <a:rPr lang="en-US" sz="1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to </a:t>
            </a:r>
            <a:r>
              <a:rPr lang="en-US" sz="15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two </a:t>
            </a:r>
            <a:r>
              <a:rPr lang="en-US" sz="1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chapters you list on the contract. Basically, the contract represents your final preferences of </a:t>
            </a:r>
            <a:r>
              <a:rPr lang="en-US" sz="15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the week</a:t>
            </a:r>
            <a:r>
              <a:rPr lang="en-US" sz="1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. If you maximize your options (i.e. list all the chapters you attended events at on Friday), then you </a:t>
            </a:r>
            <a:r>
              <a:rPr lang="en-US" sz="15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are guaranteed </a:t>
            </a:r>
            <a:r>
              <a:rPr lang="en-US" sz="1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a bid from one of those sororities on Saturday. You may only list organizations you visit on </a:t>
            </a:r>
            <a:r>
              <a:rPr lang="en-US" sz="15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Friday. Listing </a:t>
            </a:r>
            <a:r>
              <a:rPr lang="en-US" sz="1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your preferences on the MRABA doesn’t mean you will receive a bid from your first </a:t>
            </a:r>
            <a:r>
              <a:rPr lang="en-US" sz="15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choice. If you choose </a:t>
            </a:r>
            <a:r>
              <a:rPr lang="en-US" sz="1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not to accept a bid from an organization that you have listed on your MRABA, then you will not </a:t>
            </a:r>
            <a:r>
              <a:rPr lang="en-US" sz="15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be permitted </a:t>
            </a:r>
            <a:r>
              <a:rPr lang="en-US" sz="1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to participate in recruitment until fall </a:t>
            </a:r>
            <a:r>
              <a:rPr lang="en-US" sz="15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2019. </a:t>
            </a:r>
            <a:r>
              <a:rPr lang="en-US" sz="1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If you do not maximize your options by listing all of </a:t>
            </a:r>
            <a:r>
              <a:rPr lang="en-US" sz="15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the chapters </a:t>
            </a:r>
            <a:r>
              <a:rPr lang="en-US" sz="1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you attend events with, then you are not guaranteed a bid on </a:t>
            </a:r>
            <a:r>
              <a:rPr lang="en-US" sz="15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Saturday. Please </a:t>
            </a:r>
            <a:r>
              <a:rPr lang="en-US" sz="1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note that you can choose not to sign the MRABA. However, </a:t>
            </a:r>
            <a:r>
              <a:rPr lang="en-US" sz="15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if you </a:t>
            </a:r>
            <a:r>
              <a:rPr lang="en-US" sz="1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do choose not to sign the </a:t>
            </a:r>
            <a:r>
              <a:rPr lang="en-US" sz="15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contract, you </a:t>
            </a:r>
            <a:r>
              <a:rPr lang="en-US" sz="1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will not be able to continue participating in fall recruitment. Basically, you are electing to withdraw </a:t>
            </a:r>
            <a:r>
              <a:rPr lang="en-US" sz="15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from the </a:t>
            </a:r>
            <a:r>
              <a:rPr lang="en-US" sz="1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process.</a:t>
            </a:r>
            <a:endParaRPr lang="en-US" sz="1500" dirty="0" smtClean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24402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3" y="765258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1700" b="1" u="sng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Intentional Single </a:t>
            </a:r>
            <a:r>
              <a:rPr lang="en-US" sz="1700" b="1" u="sng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Preference</a:t>
            </a:r>
          </a:p>
          <a:p>
            <a:pPr lvl="0" algn="ctr">
              <a:lnSpc>
                <a:spcPct val="115000"/>
              </a:lnSpc>
            </a:pPr>
            <a:endParaRPr lang="en-US" sz="17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 algn="ctr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The act of not maximizing your options is known as Intentional Single Preference (ISP). If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you ISP and do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not receive a bid, you are eligible to participate in Continuous Open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Bidding (COB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) immediately.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It is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important to understand the concept of ISP. If you are 100%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certain you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would not accept a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bid from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a chapter you visited on Friday, you should not list them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on your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MRABA because you could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very well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be offered a bid from them on Saturday, decline the bid, and end up ineligible for recruitment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for a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year. However, if you do ISP, then you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are not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guaranteed a bid on Saturday but can participate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in COB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immediately if you would like to. COB will occur for chapters that are below the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established maximum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number of members as set by the Panhellenic Council. That is known as Chapter Total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and is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calculated based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on median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chapter size. Not every chapter will be eligible to participate in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COB. Eligible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chapters are not required to participate by the Panhellenic Council. Therefore, there is 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no guarantee that </a:t>
            </a: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COB will take place or that a sorority you are interested in will be participating. </a:t>
            </a:r>
            <a:endParaRPr sz="17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3156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0" y="167117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2500" b="1" u="sng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Contact </a:t>
            </a:r>
            <a:r>
              <a:rPr lang="en-US" sz="2500" b="1" u="sng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Us</a:t>
            </a:r>
          </a:p>
          <a:p>
            <a:pPr lvl="0" algn="ctr">
              <a:lnSpc>
                <a:spcPct val="115000"/>
              </a:lnSpc>
            </a:pPr>
            <a:endParaRPr lang="en-US" sz="2500" b="1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 algn="ctr">
              <a:lnSpc>
                <a:spcPct val="115000"/>
              </a:lnSpc>
            </a:pPr>
            <a:r>
              <a:rPr lang="en-US" sz="2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If you have questions or concerns about the</a:t>
            </a:r>
          </a:p>
          <a:p>
            <a:pPr lvl="0" algn="ctr">
              <a:lnSpc>
                <a:spcPct val="115000"/>
              </a:lnSpc>
            </a:pPr>
            <a:r>
              <a:rPr lang="en-US" sz="2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mutual selection process, please reach out to us.</a:t>
            </a:r>
          </a:p>
          <a:p>
            <a:pPr lvl="0" algn="ctr">
              <a:lnSpc>
                <a:spcPct val="115000"/>
              </a:lnSpc>
            </a:pPr>
            <a:r>
              <a:rPr lang="en-US" sz="2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Phone: 405-744-6583</a:t>
            </a:r>
          </a:p>
          <a:p>
            <a:pPr lvl="0" algn="ctr">
              <a:lnSpc>
                <a:spcPct val="115000"/>
              </a:lnSpc>
            </a:pPr>
            <a:r>
              <a:rPr lang="en-US" sz="25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Email: sororityrecruitment@okstate.edu</a:t>
            </a:r>
            <a:endParaRPr sz="25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88960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5"/>
            <a:ext cx="9143997" cy="51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2453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2400" b="1" u="sng" dirty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Mutual Selection</a:t>
            </a:r>
          </a:p>
          <a:p>
            <a:pPr marL="0" lvl="0" indent="0">
              <a:spcAft>
                <a:spcPts val="1600"/>
              </a:spcAft>
              <a:buNone/>
            </a:pPr>
            <a:r>
              <a:rPr lang="en-US" sz="2400" dirty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Method utilized during recruitment in which chapters</a:t>
            </a:r>
          </a:p>
          <a:p>
            <a:pPr marL="0" lvl="0" indent="0">
              <a:spcAft>
                <a:spcPts val="1600"/>
              </a:spcAft>
              <a:buNone/>
            </a:pPr>
            <a:r>
              <a:rPr lang="en-US" sz="2400" dirty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submit their invitation lists while potential new</a:t>
            </a:r>
          </a:p>
          <a:p>
            <a:pPr marL="0" lvl="0" indent="0">
              <a:spcAft>
                <a:spcPts val="1600"/>
              </a:spcAft>
              <a:buNone/>
            </a:pPr>
            <a:r>
              <a:rPr lang="en-US" sz="2400" dirty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members (PNMs) submit their preferences.</a:t>
            </a:r>
            <a:endParaRPr sz="2400" dirty="0"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0" y="0"/>
            <a:ext cx="9144000" cy="28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  <a:spcBef>
                <a:spcPts val="1600"/>
              </a:spcBef>
            </a:pPr>
            <a:r>
              <a:rPr lang="en-US" sz="1800" b="1" u="sng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Submitting </a:t>
            </a:r>
            <a:r>
              <a:rPr lang="en-US" sz="1800" b="1" u="sng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Preferences</a:t>
            </a:r>
          </a:p>
          <a:p>
            <a:pPr lvl="0">
              <a:lnSpc>
                <a:spcPct val="115000"/>
              </a:lnSpc>
              <a:spcBef>
                <a:spcPts val="1600"/>
              </a:spcBef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Called “</a:t>
            </a:r>
            <a:r>
              <a:rPr lang="en-US" sz="1800" dirty="0" err="1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preffing</a:t>
            </a: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” for short.</a:t>
            </a:r>
          </a:p>
          <a:p>
            <a:pPr lvl="0">
              <a:lnSpc>
                <a:spcPct val="115000"/>
              </a:lnSpc>
              <a:spcBef>
                <a:spcPts val="1600"/>
              </a:spcBef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Process in which PNMs submit a list of their favorite</a:t>
            </a:r>
          </a:p>
          <a:p>
            <a:pPr lvl="0">
              <a:lnSpc>
                <a:spcPct val="115000"/>
              </a:lnSpc>
              <a:spcBef>
                <a:spcPts val="1600"/>
              </a:spcBef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options via computer.</a:t>
            </a:r>
          </a:p>
          <a:p>
            <a:pPr lvl="0">
              <a:lnSpc>
                <a:spcPct val="115000"/>
              </a:lnSpc>
              <a:spcBef>
                <a:spcPts val="1600"/>
              </a:spcBef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Occurs at the end of each event round of fall</a:t>
            </a:r>
          </a:p>
          <a:p>
            <a:pPr lvl="0">
              <a:lnSpc>
                <a:spcPct val="115000"/>
              </a:lnSpc>
              <a:spcBef>
                <a:spcPts val="1600"/>
              </a:spcBef>
            </a:pPr>
            <a:r>
              <a:rPr lang="en-US" sz="18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recruitment.</a:t>
            </a:r>
            <a:endParaRPr sz="18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698" y="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000" b="1" u="sng" dirty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Recruitment Format</a:t>
            </a:r>
          </a:p>
          <a:p>
            <a:pPr marL="0" lvl="0" indent="0">
              <a:buNone/>
            </a:pP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13-10-6-2</a:t>
            </a:r>
            <a:endParaRPr lang="en-US" sz="2000" dirty="0"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marL="0" lvl="0" indent="0">
              <a:buNone/>
            </a:pPr>
            <a:r>
              <a:rPr lang="en-US" sz="2000" dirty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First </a:t>
            </a: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round (Open House Round): </a:t>
            </a:r>
            <a:r>
              <a:rPr lang="en-US" sz="2000" dirty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PNMs attend events at all 13 chapters on Sunday and Monday</a:t>
            </a: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.</a:t>
            </a:r>
          </a:p>
          <a:p>
            <a:pPr marL="0" lvl="0" indent="0">
              <a:buNone/>
            </a:pPr>
            <a:endParaRPr lang="en-US" sz="2000" dirty="0"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marL="0" lvl="0" indent="0">
              <a:buNone/>
            </a:pP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</a:t>
            </a:r>
            <a:r>
              <a:rPr lang="en-US" sz="2000" dirty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Second </a:t>
            </a: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round (House Tour Round): </a:t>
            </a:r>
            <a:r>
              <a:rPr lang="en-US" sz="2000" dirty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PNMs attend a maximum of 10 chapters on Tuesday and Wednesday</a:t>
            </a: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.</a:t>
            </a:r>
          </a:p>
          <a:p>
            <a:pPr marL="0" lvl="0" indent="0">
              <a:buNone/>
            </a:pPr>
            <a:endParaRPr lang="en-US" sz="2000" dirty="0"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marL="0" lvl="0" indent="0">
              <a:buNone/>
            </a:pP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</a:t>
            </a:r>
            <a:r>
              <a:rPr lang="en-US" sz="2000" dirty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Third </a:t>
            </a: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round (Philanthropy/ Sisterhood Round): </a:t>
            </a:r>
            <a:r>
              <a:rPr lang="en-US" sz="2000" dirty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PNMs attend a maximum of </a:t>
            </a: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6 </a:t>
            </a:r>
            <a:r>
              <a:rPr lang="en-US" sz="2000" dirty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chapters on Thursday</a:t>
            </a: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.</a:t>
            </a:r>
          </a:p>
          <a:p>
            <a:pPr marL="0" lvl="0" indent="0">
              <a:buNone/>
            </a:pPr>
            <a:endParaRPr lang="en-US" sz="2000" dirty="0"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marL="0" lvl="0" indent="0">
              <a:buNone/>
            </a:pP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</a:t>
            </a:r>
            <a:r>
              <a:rPr lang="en-US" sz="2000" dirty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Fourth </a:t>
            </a: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round (Preference Round): </a:t>
            </a:r>
            <a:r>
              <a:rPr lang="en-US" sz="2000" dirty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PNMs attend a maximum of </a:t>
            </a: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2 </a:t>
            </a:r>
            <a:r>
              <a:rPr lang="en-US" sz="2000" dirty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chapters on Friday.</a:t>
            </a:r>
          </a:p>
          <a:p>
            <a:pPr marL="0" lvl="0" indent="0">
              <a:buNone/>
            </a:pPr>
            <a:r>
              <a:rPr lang="en-US" sz="2000" dirty="0" smtClean="0"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	</a:t>
            </a:r>
            <a:endParaRPr sz="2000" dirty="0"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0" y="411732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endParaRPr lang="en-US" sz="1700" dirty="0" smtClean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endParaRPr lang="en-US" sz="17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endParaRPr lang="en-US" sz="1700" dirty="0" smtClean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600" b="1" u="sng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Definitions</a:t>
            </a:r>
          </a:p>
          <a:p>
            <a:pPr lvl="0">
              <a:lnSpc>
                <a:spcPct val="115000"/>
              </a:lnSpc>
            </a:pPr>
            <a:endParaRPr lang="en-US" sz="16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ICS: Intercollegiate Solutions; name of the online database used to facilitate fall</a:t>
            </a:r>
          </a:p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recruitment; where you enter your preferences on the computer</a:t>
            </a:r>
            <a:r>
              <a:rPr lang="en-US" sz="16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.</a:t>
            </a:r>
          </a:p>
          <a:p>
            <a:pPr lvl="0">
              <a:lnSpc>
                <a:spcPct val="115000"/>
              </a:lnSpc>
            </a:pPr>
            <a:endParaRPr lang="en-US" sz="16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Cluster: Refers to the group of your favorite chapters; represents your ideal</a:t>
            </a:r>
          </a:p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schedule for the following event round</a:t>
            </a:r>
            <a:r>
              <a:rPr lang="en-US" sz="16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.</a:t>
            </a:r>
          </a:p>
          <a:p>
            <a:pPr lvl="0">
              <a:lnSpc>
                <a:spcPct val="115000"/>
              </a:lnSpc>
            </a:pPr>
            <a:endParaRPr lang="en-US" sz="16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Rank: Refers to the remaining chapters; represents the preferential order of the</a:t>
            </a:r>
          </a:p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chapters you would like to return to if any of the chapters in your cluster do not</a:t>
            </a:r>
          </a:p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invite you back; allows you to maximize your options</a:t>
            </a:r>
            <a:r>
              <a:rPr lang="en-US" sz="16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.</a:t>
            </a:r>
          </a:p>
          <a:p>
            <a:pPr lvl="0">
              <a:lnSpc>
                <a:spcPct val="115000"/>
              </a:lnSpc>
            </a:pPr>
            <a:endParaRPr lang="en-US" sz="16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Maximizing your options: The recruitment process strives to give every woman</a:t>
            </a:r>
          </a:p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the greatest opportunity possible to join a chapter; therefore, your schedule will</a:t>
            </a:r>
          </a:p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include as many chapters as possible based on your preferences and the</a:t>
            </a:r>
          </a:p>
          <a:p>
            <a:pPr lvl="0">
              <a:lnSpc>
                <a:spcPct val="115000"/>
              </a:lnSpc>
            </a:pPr>
            <a:r>
              <a:rPr lang="en-US" sz="16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invitation lists of chapters.</a:t>
            </a:r>
            <a:endParaRPr sz="16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0" y="1071750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b="1" u="sng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Patty </a:t>
            </a:r>
            <a:r>
              <a:rPr lang="en-US" sz="2000" b="1" u="sng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PNM</a:t>
            </a:r>
          </a:p>
          <a:p>
            <a:pPr lvl="0">
              <a:lnSpc>
                <a:spcPct val="115000"/>
              </a:lnSpc>
            </a:pPr>
            <a:endParaRPr lang="en-US" sz="20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To explain the mutual selection process in detail, we are going to use</a:t>
            </a:r>
          </a:p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Patty PNM as an example. Potential new member, Patty, submitted</a:t>
            </a:r>
          </a:p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her preferences on </a:t>
            </a: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Tuesday </a:t>
            </a: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night and on </a:t>
            </a: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Wednesday </a:t>
            </a: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received a schedule</a:t>
            </a:r>
          </a:p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to attend </a:t>
            </a: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eight </a:t>
            </a: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events during the second event round. On Wednesday</a:t>
            </a:r>
          </a:p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night once the second event round is complete, she will cluster her</a:t>
            </a:r>
          </a:p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favorite </a:t>
            </a: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six </a:t>
            </a: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organizations and rank the remaining </a:t>
            </a: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two. </a:t>
            </a: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If she had</a:t>
            </a:r>
          </a:p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only been invited to six events instead of </a:t>
            </a: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eight, </a:t>
            </a: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she would just cluster</a:t>
            </a:r>
          </a:p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those six groups.</a:t>
            </a:r>
            <a:endParaRPr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0" y="1071750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Wednesday’s Schedule (8 Chapters; 2</a:t>
            </a:r>
            <a:r>
              <a:rPr lang="en-US" sz="2000" baseline="30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nd</a:t>
            </a: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 Round) : </a:t>
            </a: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ABC, DEF, GHI,</a:t>
            </a:r>
          </a:p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JKL, MNO, PQR, STU, </a:t>
            </a: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VXY</a:t>
            </a:r>
          </a:p>
          <a:p>
            <a:pPr lvl="0">
              <a:lnSpc>
                <a:spcPct val="115000"/>
              </a:lnSpc>
            </a:pPr>
            <a:endParaRPr lang="en-US" sz="20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Patty clusters her favorite 6</a:t>
            </a: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 		Patty </a:t>
            </a: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ranks her remaining </a:t>
            </a: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choices</a:t>
            </a:r>
          </a:p>
          <a:p>
            <a:pPr lvl="0">
              <a:lnSpc>
                <a:spcPct val="115000"/>
              </a:lnSpc>
            </a:pP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(in no specific order)			(In order from most connection </a:t>
            </a: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to 	• STU</a:t>
            </a: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				least connection)</a:t>
            </a:r>
          </a:p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ABC	• </a:t>
            </a: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PQR				1. DEF</a:t>
            </a:r>
            <a:endParaRPr lang="en-US" sz="20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GHI	• </a:t>
            </a: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JKL				2. MNO</a:t>
            </a: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	</a:t>
            </a:r>
          </a:p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• </a:t>
            </a: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VXY											</a:t>
            </a: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	</a:t>
            </a: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							</a:t>
            </a:r>
            <a:r>
              <a:rPr lang="en-US" sz="20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	</a:t>
            </a:r>
            <a:r>
              <a:rPr lang="en-US" sz="20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				</a:t>
            </a:r>
            <a:endParaRPr lang="en-US" sz="20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endParaRPr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3" y="734865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300" b="1" u="sng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Frequently Asked </a:t>
            </a:r>
            <a:r>
              <a:rPr lang="en-US" sz="1300" b="1" u="sng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Questions</a:t>
            </a:r>
          </a:p>
          <a:p>
            <a:pPr lvl="0">
              <a:lnSpc>
                <a:spcPct val="115000"/>
              </a:lnSpc>
            </a:pPr>
            <a:endParaRPr lang="en-US" sz="13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300" u="sng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1. Why are there only eight chapters on Patty’s schedule for </a:t>
            </a:r>
            <a:r>
              <a:rPr lang="en-US" sz="1300" u="sng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Wednesday</a:t>
            </a:r>
            <a:r>
              <a:rPr lang="en-US" sz="1300" u="sng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?</a:t>
            </a:r>
          </a:p>
          <a:p>
            <a:pPr lvl="0">
              <a:lnSpc>
                <a:spcPct val="115000"/>
              </a:lnSpc>
            </a:pPr>
            <a:r>
              <a:rPr lang="en-US" sz="13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There is a maximum number of events you can attend each event round of recruitment. The system will place you </a:t>
            </a:r>
            <a:r>
              <a:rPr lang="en-US" sz="13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with as </a:t>
            </a:r>
            <a:r>
              <a:rPr lang="en-US" sz="13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many chapters as possible based on your preferences. However, the system cannot place you with a chapter </a:t>
            </a:r>
            <a:r>
              <a:rPr lang="en-US" sz="13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that has </a:t>
            </a:r>
            <a:r>
              <a:rPr lang="en-US" sz="13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not extended you an invitation. It is common for women not to attend the maximum number of events. </a:t>
            </a:r>
            <a:r>
              <a:rPr lang="en-US" sz="13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Because every </a:t>
            </a:r>
            <a:r>
              <a:rPr lang="en-US" sz="13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woman is ultimately narrowing down her options to one chapter, it is not important how many you have at </a:t>
            </a:r>
            <a:r>
              <a:rPr lang="en-US" sz="13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any particular </a:t>
            </a:r>
            <a:r>
              <a:rPr lang="en-US" sz="13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point in the process</a:t>
            </a:r>
            <a:r>
              <a:rPr lang="en-US" sz="13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.</a:t>
            </a:r>
          </a:p>
          <a:p>
            <a:pPr lvl="0">
              <a:lnSpc>
                <a:spcPct val="115000"/>
              </a:lnSpc>
            </a:pPr>
            <a:endParaRPr lang="en-US" sz="13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300" u="sng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2. Does the order of the organizations in the cluster matter?</a:t>
            </a:r>
          </a:p>
          <a:p>
            <a:pPr lvl="0">
              <a:lnSpc>
                <a:spcPct val="115000"/>
              </a:lnSpc>
            </a:pPr>
            <a:r>
              <a:rPr lang="en-US" sz="13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No, ICS does not recognize the order of the clustered chapters, and thus they appear in alphabetical order. The </a:t>
            </a:r>
            <a:r>
              <a:rPr lang="en-US" sz="13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cluster represents </a:t>
            </a:r>
            <a:r>
              <a:rPr lang="en-US" sz="13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your ideal schedule for the next event round</a:t>
            </a:r>
            <a:r>
              <a:rPr lang="en-US" sz="13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.</a:t>
            </a:r>
          </a:p>
          <a:p>
            <a:pPr lvl="0">
              <a:lnSpc>
                <a:spcPct val="115000"/>
              </a:lnSpc>
            </a:pPr>
            <a:endParaRPr lang="en-US" sz="13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300" u="sng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3. Why do you only cluster a certain number of organizations?</a:t>
            </a:r>
          </a:p>
          <a:p>
            <a:pPr lvl="0">
              <a:lnSpc>
                <a:spcPct val="115000"/>
              </a:lnSpc>
            </a:pPr>
            <a:r>
              <a:rPr lang="en-US" sz="13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The cluster represents your ideal schedule for the next event round. Therefore, you cluster your favorite group based</a:t>
            </a:r>
          </a:p>
          <a:p>
            <a:pPr lvl="0">
              <a:lnSpc>
                <a:spcPct val="115000"/>
              </a:lnSpc>
            </a:pPr>
            <a:r>
              <a:rPr lang="en-US" sz="13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on the maximum number of events you could attend each event round. The previous slide entitled “Recruitment</a:t>
            </a:r>
          </a:p>
          <a:p>
            <a:pPr lvl="0">
              <a:lnSpc>
                <a:spcPct val="115000"/>
              </a:lnSpc>
            </a:pPr>
            <a:r>
              <a:rPr lang="en-US" sz="13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Format” lists those numbers.</a:t>
            </a:r>
            <a:endParaRPr sz="13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0" y="356363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700" b="1" u="sng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Frequently Asked </a:t>
            </a:r>
            <a:r>
              <a:rPr lang="en-US" sz="1700" b="1" u="sng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Questions</a:t>
            </a:r>
          </a:p>
          <a:p>
            <a:pPr lvl="0">
              <a:lnSpc>
                <a:spcPct val="115000"/>
              </a:lnSpc>
            </a:pPr>
            <a:endParaRPr lang="en-US" sz="17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4. Why would Patty cluster all seven chapters if she only had seven on her</a:t>
            </a: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schedule</a:t>
            </a:r>
            <a:r>
              <a:rPr lang="en-US" sz="1700" dirty="0" smtClean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?</a:t>
            </a:r>
          </a:p>
          <a:p>
            <a:pPr lvl="0">
              <a:lnSpc>
                <a:spcPct val="115000"/>
              </a:lnSpc>
            </a:pPr>
            <a:endParaRPr lang="en-US" sz="1700" dirty="0">
              <a:solidFill>
                <a:schemeClr val="dk2"/>
              </a:solidFill>
              <a:latin typeface="Dotum" panose="020B0600000101010101" pitchFamily="34" charset="-127"/>
              <a:ea typeface="Dotum" panose="020B0600000101010101" pitchFamily="34" charset="-127"/>
              <a:cs typeface="Comfortaa"/>
              <a:sym typeface="Comfortaa"/>
            </a:endParaRP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The mutual selection process requires you to maximize your options in order to have</a:t>
            </a: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the best opportunity possible to join a sorority during fall recruitment. Therefore, if</a:t>
            </a: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the number of chapters you have remaining matches the maximum number of</a:t>
            </a: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chapters you could visit during the next event round, then your ideal schedule would</a:t>
            </a:r>
          </a:p>
          <a:p>
            <a:pPr lvl="0">
              <a:lnSpc>
                <a:spcPct val="115000"/>
              </a:lnSpc>
            </a:pPr>
            <a:r>
              <a:rPr lang="en-US" sz="1700" dirty="0">
                <a:solidFill>
                  <a:schemeClr val="dk2"/>
                </a:solidFill>
                <a:latin typeface="Dotum" panose="020B0600000101010101" pitchFamily="34" charset="-127"/>
                <a:ea typeface="Dotum" panose="020B0600000101010101" pitchFamily="34" charset="-127"/>
                <a:cs typeface="Comfortaa"/>
                <a:sym typeface="Comfortaa"/>
              </a:rPr>
              <a:t>be to visit all of them again.</a:t>
            </a:r>
            <a:endParaRPr sz="17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1692</Words>
  <Application>Microsoft Office PowerPoint</Application>
  <PresentationFormat>On-screen Show (16:9)</PresentationFormat>
  <Paragraphs>150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Dotum</vt:lpstr>
      <vt:lpstr>Comfortaa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Fritts, Shelby</dc:creator>
  <cp:lastModifiedBy>Fritts, Shelby</cp:lastModifiedBy>
  <cp:revision>9</cp:revision>
  <dcterms:modified xsi:type="dcterms:W3CDTF">2018-07-11T17:01:10Z</dcterms:modified>
</cp:coreProperties>
</file>